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8"/>
  </p:notesMasterIdLst>
  <p:handoutMasterIdLst>
    <p:handoutMasterId r:id="rId39"/>
  </p:handoutMasterIdLst>
  <p:sldIdLst>
    <p:sldId id="256" r:id="rId5"/>
    <p:sldId id="300" r:id="rId6"/>
    <p:sldId id="301" r:id="rId7"/>
    <p:sldId id="258" r:id="rId8"/>
    <p:sldId id="302" r:id="rId9"/>
    <p:sldId id="312" r:id="rId10"/>
    <p:sldId id="298" r:id="rId11"/>
    <p:sldId id="286" r:id="rId12"/>
    <p:sldId id="303" r:id="rId13"/>
    <p:sldId id="261" r:id="rId14"/>
    <p:sldId id="287" r:id="rId15"/>
    <p:sldId id="288" r:id="rId16"/>
    <p:sldId id="318" r:id="rId17"/>
    <p:sldId id="316" r:id="rId18"/>
    <p:sldId id="311" r:id="rId19"/>
    <p:sldId id="304" r:id="rId20"/>
    <p:sldId id="313" r:id="rId21"/>
    <p:sldId id="295" r:id="rId22"/>
    <p:sldId id="289" r:id="rId23"/>
    <p:sldId id="290" r:id="rId24"/>
    <p:sldId id="296" r:id="rId25"/>
    <p:sldId id="297" r:id="rId26"/>
    <p:sldId id="292" r:id="rId27"/>
    <p:sldId id="294" r:id="rId28"/>
    <p:sldId id="314" r:id="rId29"/>
    <p:sldId id="315" r:id="rId30"/>
    <p:sldId id="317" r:id="rId31"/>
    <p:sldId id="305" r:id="rId32"/>
    <p:sldId id="310" r:id="rId33"/>
    <p:sldId id="306" r:id="rId34"/>
    <p:sldId id="309" r:id="rId35"/>
    <p:sldId id="307" r:id="rId36"/>
    <p:sldId id="308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03350"/>
    <a:srgbClr val="0C4360"/>
    <a:srgbClr val="1B6872"/>
    <a:srgbClr val="63B7C6"/>
    <a:srgbClr val="002136"/>
    <a:srgbClr val="0C75AC"/>
    <a:srgbClr val="00243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219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74" y="1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82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E62FF6B6-4F8A-40F7-B5F4-FC3996824D7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910A999-F365-48DF-976A-0517FE0454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A5457B-CDAE-4DEB-AEC8-C82DE2312E37}" type="datetimeFigureOut">
              <a:rPr lang="en-US" smtClean="0"/>
              <a:t>9/12/2022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735C90-ADBF-4B9E-BE88-E1C8F83EB4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506A01-6D0A-45EF-A584-05A3361D66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831430A-4AA4-45C8-AC23-CD6B61C41A4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99009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5.21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24575,'40'8'0,"16"7"0,8 4 0,158 71 0,50 23 0,3 2 0,-43-20 0,-55-26 0,-55-24 0,-44-16 0,-27-10 0,-18-3 0,-7 0 0,-4 0 0,-2 6 0,-4-1-8191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9.818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24575,'798'0'0,"-749"3"0,0 3 0,-1 1 0,1 3 0,79 27 0,-112-31 0,-1 0 0,0 1 0,0 1 0,0 1 0,-1 0 0,-1 1 0,1 0 0,-2 1 0,1 0 0,-2 1 0,0 1 0,17 23 0,-23-23 0,0 1 0,-1 0 0,0 0 0,-1 1 0,-1-1 0,0 1 0,-1 27 0,3 18 0,5 64 0,-8 164 0,-3-126 0,-1 261 0,6 464 0,9-734 0,60 291 0,-6-72 0,-50-235 0,17 113 0,-15-130 0,3 172 0,-23 125 0,-1-151 0,0 3 0,7 272 0,6-404 0,3 66 0,-12-177 0,2 0 0,0 0 0,13 45 0,-8-42 0,-2 0 0,4 47 0,-9 390 0,-3-222 0,4-27 0,-5 235 0,-20-255 0,-1 39 0,15-46 0,-43 236 0,4-87 0,-29 160 0,59-406 0,5 0 0,-3 165 0,4-38 0,1 0 0,27 223 0,-7-352 0,5 0 0,45 162 0,13-50 0,-65-174 0,-1 0 0,-2 1 0,0 0 0,-2 0 0,-3 40 0,6 71 0,10-37 0,-6-50 0,-2 1 0,0 58 0,-9-22 0,4 145 0,9-171 0,0 17 0,-9-34 0,0-18 0,-1 0 0,-2 1 0,-4 31 0,3-59 0,1 1 0,-1-1 0,1 0 0,-1 0 0,0 0 0,0 0 0,0-1 0,-1 1 0,1-1 0,-1 1 0,1-1 0,-1 0 0,0 0 0,0 0 0,0 0 0,0 0 0,0-1 0,0 1 0,-1-1 0,1 0 0,0 0 0,-1 0 0,-4 0 0,-14 4 0,0-1 0,-31 1 0,41-4 0,-74 2 0,-1-3 0,1-5 0,-107-18 0,95 3 0,66 12 0,0 2 0,0 1 0,-43-1 0,-410 8-1365,455-2-5461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6.05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24575,'63'0'0,"55"-1"0,204 25 0,662 123 0,-772-117 0,451 67 0,-519-70 0,220 28 0,181 23 0,41 11 0,-260-42 0,192-2 0,-164-19 0,5 27 0,-50-15 0,202 20 0,25 15 0,-367-45 0,170 30 0,520 59 0,-746-111 0,273 28 0,112 57 0,-338-64 0,259 35 0,162 22 0,-209-27 0,-281-44 0,129 15 0,179 25 0,-265-31 0,-48-13 0,116-2 0,-11-2 0,-22 16 0,-22-2 0,438 32 0,-521-42 0,64 17 0,-67-12 0,81 8 0,245 30 0,-54-7 0,20 31 0,-273-60 0,156 24 0,-85-26-1365,-123-9-5461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8:48.54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2655 24575,'12'-8'0,"0"0"0,0 1 0,0 0 0,1 1 0,0 0 0,0 1 0,0 1 0,1 0 0,14-2 0,1-2 0,987-285 0,-768 223 0,303-79 0,-243 68 0,-18 4 0,312-42 0,-306 81 0,338-90 0,-183 10 0,188-54 0,324-121 0,-951 289 0,122-40 0,274-53 0,-224 73 0,194-31 0,172-28 0,-157 26 0,125-3 0,-199 16 0,-114 12 0,-27 7 0,346-32 0,59 54 0,-111 4 0,-130-24 0,-7 0 0,-44 25 0,162-8 0,14-55 0,-250 23 0,114-15 0,566-84 0,-768 112 0,157-38 0,-168 35-1365,-68 20-5461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2.926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50,'641'0,"-621"-2,1 0,-1-1,1-1,26-9,-26 6,1 1,0 2,35-4,-32 8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4.517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10,'981'0,"-927"-4,-34-1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48.88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3,'212'-2,"221"5,-320 8,39 1,-116-12,-3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0.673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1,'1002'0,"-981"0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09:55.77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71,'21'-1,"0"-1,39-10,2 0,97-2,211 8,-285 7,-55-3,51-8,12-1,-31 10,-38 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02.598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1,'25'1,"0"2,0 0,41 13,-37-9,61 8,18-4,86 3,-155-12,62 10,-31-2,-2 4,-48-11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3.959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0 1,'36'1,"46"9,22 1,-86-10,25-1,-1 2,0 3,74 16,-66-11,1-3,0-2,0-2,100-7,-27 1,-102 3,-3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7.324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24575,'634'0'-1365,"-614"0"-5461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0:16.754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0,'2122'0,"-2095"2,1 1,0 1,40 12,38 5,-86-19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17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24575,'55'3'0,"0"3"0,0 2 0,94 27 0,-13-3 0,-96-25 0,61 1 0,-59-7 0,56 11 0,259 44 0,-271-38 0,-50-10 0,1-1 0,64 3 0,1122-9 0,-560-3 0,719 2-1365,-1362 0-5461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0.46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1463 24575,'1'-1'0,"-1"0"0,1-1 0,-1 1 0,1 0 0,-1 0 0,1 0 0,0 0 0,0 0 0,-1 0 0,1 1 0,0-1 0,0 0 0,0 0 0,0 1 0,0-1 0,0 0 0,0 1 0,0-1 0,1 1 0,-1-1 0,0 1 0,0 0 0,0-1 0,0 1 0,1 0 0,-1 0 0,0 0 0,2 0 0,43-3 0,-39 2 0,27 0 0,76-3 0,145-23 0,286-45 0,-138 23 0,6 7 0,-166 21 0,213-33 0,267-24 0,-506 58 0,326-73 0,-517 87 0,55-13 0,86-8 0,130-15 0,-105 13 0,29-13 0,44-5 0,159-15 0,-62 6 0,-152 26 0,117-12 0,-61 13 0,-85 7 0,-58 8 0,222-14 0,204 27 0,-255 2 0,-268-2 0,-1-2 0,0 0 0,44-13 0,30-5 0,-32 12 0,630-55 0,-615 62 0,0-5 0,95-19 0,-54 12 0,-85 12 0,62-13 0,311-49 0,-254 44 0,129-16 0,316-51 0,-517 65 0,-57 13 0,0 2 0,36-4 0,-31 6-275,0-1-1,51-17 1,-72 20-264,13-4-6287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7.65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24575,'4'0'0,"6"0"0,8 0 0,9 0 0,8 0 0,11 0 0,4 4 0,-1 1 0,-6 0 0,-6-1 0,-6-1 0,-3-1 0,-3-1 0,-6-1-8191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6:29.45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0 222 24575,'4'-4'0,"6"-1"0,4-4 0,0-4 0,2 0 0,2-6 0,-2-4 0,0 3 0,-2 0 0,0 4 0,-2 0 0,-4 0 0,2-3 0,2 3 0,0 4-8191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28:11.3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0 24575,'0'0'-8191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3.37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773 47 24575,'-99'-1'0,"24"-1"0,-1 2 0,1 4 0,-115 22 0,176-23 0,0 2 0,0 0 0,1 0 0,0 1 0,0 1 0,0 0 0,1 1 0,0 1 0,0-1 0,1 2 0,0 0 0,1 0 0,0 1 0,0 0 0,1 0 0,1 1 0,0 1 0,1-1 0,0 1 0,1 1 0,0-1 0,1 1 0,1 0 0,0 0 0,1 0 0,0 0 0,1 1 0,1-1 0,0 22 0,0 12 0,0 54 0,2-92 0,0 0 0,1 1 0,-1-1 0,2 0 0,0 0 0,0-1 0,6 13 0,-3-11 0,0-1 0,2 0 0,-1 0 0,1-1 0,0 0 0,1 0 0,0-1 0,0 0 0,1-1 0,0 0 0,21 11 0,-13-9 0,1-1 0,0 0 0,1-2 0,-1-1 0,1 0 0,27 3 0,-3-1 0,62 18 0,-75-15 0,1-2 0,1-2 0,-1-1 0,42 2 0,22-6 0,-45 2 0,0-3 0,0-3 0,90-14 0,-131 13 0,0 1 0,-1-2 0,1 1 0,-1-1 0,0-1 0,0 0 0,0 0 0,-1-1 0,0 1 0,0-2 0,-1 1 0,0-1 0,0-1 0,-1 1 0,5-10 0,1-1 0,-1-1 0,-1 1 0,-1-2 0,-1 1 0,0-1 0,4-26 0,-6 22 0,-2-1 0,-1 0 0,-1 0 0,-1 0 0,-1 0 0,-1 0 0,-2 0 0,0 0 0,-11-37 0,9 51 0,-1 0 0,-1 0 0,1 0 0,-2 1 0,0 0 0,0 0 0,-1 1 0,0 0 0,-1 0 0,0 1 0,0 1 0,-1-1 0,-14-7 0,-16-6 0,0 1 0,-65-23 0,71 31 0,1 2-280,0 1 0,-1 3-1,-52-6 1,81 12 36,-13-1-6582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05.891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679 7 24575,'-154'-2'0,"-167"5"0,312-2 0,0 0 0,0 0 0,1 1 0,-1 0 0,0 1 0,0-1 0,1 2 0,0-1 0,0 1 0,0 1 0,0 0 0,0 0 0,1 0 0,0 1 0,0 0 0,-9 10 0,9-7 0,1 0 0,0 0 0,1 0 0,-1 1 0,2 0 0,0 0 0,0 0 0,0 0 0,1 1 0,1 0 0,0-1 0,1 1 0,-1 16 0,5 292 0,-3-311 0,1 0 0,0 0 0,1 0 0,0 0 0,0 0 0,1 0 0,0 0 0,0-1 0,1 1 0,-1-1 0,2 0 0,-1 0 0,1 0 0,0-1 0,1 0 0,-1 0 0,1 0 0,0 0 0,1-1 0,-1 0 0,1-1 0,12 7 0,-2-4 0,0 0 0,1-1 0,0 0 0,0-2 0,0 0 0,1-1 0,-1-1 0,36-1 0,30 0 0,163-6 0,-237 3 0,0 0 0,0 0 0,0 0 0,-1-2 0,1 1 0,-1-1 0,18-10 0,58-45 0,-59 41 0,-20 12 0,-1 1 0,1-1 0,-1 0 0,0 0 0,0 0 0,-1-1 0,0 0 0,0 1 0,0-2 0,-1 1 0,0 0 0,-1-1 0,1 1 0,-2-1 0,3-13 0,0-13 0,-1 0 0,-3-45 0,0 49 0,2-32 0,0 38 0,-2-1 0,0 1 0,-1-1 0,-9-44 0,9 65 1,-1-1 0,0 1 0,0 0 1,0 0-1,0 0 0,-1 0 0,1 0 0,-1 1 0,0-1 0,0 1 0,0 0 0,-1 0 0,1 0 0,-1 0 0,0 0 0,0 1 0,0-1 0,0 1 0,-6-2 0,-8-2-18,0 0-1,-1 2 0,-29-4 0,-20-6-1297,42 6-5511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2T01:23:16.974"/>
    </inkml:context>
    <inkml:brush xml:id="br0">
      <inkml:brushProperty name="width" value="0.05" units="cm"/>
      <inkml:brushProperty name="height" value="0.05" units="cm"/>
      <inkml:brushProperty name="color" value="#66CC00"/>
    </inkml:brush>
  </inkml:definitions>
  <inkml:trace contextRef="#ctx0" brushRef="#br0">938 174 24575,'-55'-2'0,"-87"-16"0,2-1 0,18 11 0,-168 8 0,283 2 0,0-1 0,1 1 0,-1 0 0,0 1 0,1-1 0,0 1 0,-1 1 0,1-1 0,0 1 0,1 0 0,-1 0 0,1 1 0,0 0 0,0-1 0,0 2 0,1-1 0,-1 1 0,1-1 0,-6 13 0,-1 2 0,1 1 0,1-1 0,1 2 0,-11 40 0,13-25 0,2 1 0,2-1 0,1 0 0,8 64 0,-5-85 0,1 0 0,0 1 0,1-1 0,1 0 0,1-1 0,0 0 0,1 1 0,1-2 0,0 1 0,20 25 0,-14-22 0,0-2 0,1 1 0,1-2 0,1 0 0,0-1 0,0-1 0,35 20 0,-3-7 0,0-2 0,2-2 0,1-2 0,1-3 0,0-1 0,1-4 0,62 8 0,79-3 0,257-9 0,-443-9 0,0 1 0,0-1 0,-1 0 0,1-1 0,0 0 0,-1-1 0,0 0 0,1 0 0,10-6 0,-14 6 0,0-1 0,-1 0 0,1 0 0,-1 0 0,0 0 0,0-1 0,0 1 0,0-1 0,-1 0 0,0 0 0,0 0 0,0-1 0,-1 1 0,4-12 0,1-9 0,-2 0 0,0-1 0,-1 1 0,-1-43 0,-10-108 0,4 140 0,-2 0 0,-1 1 0,-2 0 0,-2 0 0,-18-46 0,18 60 0,-1 0 0,0 0 0,-2 1 0,-1 0 0,0 1 0,-2 1 0,0 0 0,-37-32 0,5 8 0,34 29 0,0 1 0,-1 0 0,0 1 0,-1 1 0,-1 1 0,0 0 0,0 1 0,-35-13 0,18 14 0,-1 2 0,1 1 0,-1 1 0,-50 3 0,1-2 0,59 0-1365,4-1-5461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0:48.4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0 24575,'8'5'0,"11"12"0,5 12 0,4 4 0,0 2 0,-1 1 0,0 4 0,-1 2 0,-2-1 0,4 7 0,-3 0 0,-2-4 0,-1-2 0,-4-4 0,-5-4 0,-1-5 0,-2-6-8191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3.321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1 24575,'1'0'0,"0"0"0,0 1 0,0-1 0,-1 1 0,1-1 0,0 1 0,-1-1 0,1 1 0,0-1 0,-1 1 0,1 0 0,-1-1 0,1 1 0,-1 0 0,1 0 0,-1-1 0,1 1 0,-1 0 0,0 0 0,0 0 0,1-1 0,-1 1 0,0 0 0,0 0 0,0 1 0,5 27 0,-5-24 0,9 108 0,-10 158 0,-2-108 0,3 846-1365,0-989-5461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4.52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376 427 24575,'1'-15'0,"-1"1"0,-1-1 0,0 1 0,-1 0 0,-1-1 0,0 1 0,-1 0 0,-1 1 0,0-1 0,0 1 0,-1 0 0,-1 0 0,-1 0 0,1 1 0,-2 1 0,0-1 0,0 1 0,-20-17 0,7 9 11,0 2-1,-2 1 0,0 0 1,-49-22-1,-9-5-1427,66 33-5409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3:06:06.179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2 303 24575,'0'1'0,"0"-1"0,-1 1 0,1-1 0,0 1 0,0 0 0,0-1 0,0 1 0,0 0 0,0-1 0,0 1 0,0 0 0,0-1 0,0 1 0,0 0 0,0-1 0,1 1 0,-1 0 0,0-1 0,0 1 0,1-1 0,-1 1 0,0 0 0,1-1 0,-1 1 0,0-1 0,1 1 0,-1-1 0,1 1 0,-1-1 0,1 0 0,-1 1 0,1-1 0,0 0 0,-1 1 0,1-1 0,-1 0 0,1 1 0,0-1 0,-1 0 0,1 0 0,0 0 0,-1 0 0,1 0 0,0 0 0,-1 0 0,1 0 0,-1 0 0,1 0 0,1 0 0,0-1 0,0 0 0,0 0 0,-1 0 0,1 0 0,0 0 0,-1-1 0,1 1 0,-1 0 0,1-1 0,-1 1 0,1-1 0,-1 0 0,0 1 0,2-4 0,26-66 0,-22 51 0,0 1 0,1 1 0,1-1 0,1 1 0,1 1 0,18-24 0,-18 31-151,1 1-1,0 0 0,0 1 0,1 1 1,0 0-1,0 0 0,1 1 1,17-4-1,-14 5-6674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3:51.885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1,'5'0,"0"1,0 0,1 1,-1 0,0-1,0 1,0 1,8 4,23 10,31 0,2-2,0-4,93 4,214-13,-192-5,679 3,-660 15,-112-6,-9 2,-51-6,59 3,27-7,117-4,-162-8,18-2,-70 13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2-09-11T04:17:11.850"/>
    </inkml:context>
    <inkml:brush xml:id="br0">
      <inkml:brushProperty name="width" value="0.3" units="cm"/>
      <inkml:brushProperty name="height" value="0.6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1 0,'246'12,"-7"0,-74-15,143 6,-112 21,-1 2,-52-5,-81-13,-12-1,72 0,391-7,-484-2,56-10,-13 2,-19 4,198-12,-113 19,-118-1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2-09-11T04:12:54.375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1417 1 24575,'-1185'0'0,"1168"0"0,-2 0 0,0 0 0,0 1 0,-30 6 0,44-6 0,0 0 0,1 1 0,-1-1 0,0 1 0,1 0 0,-1 0 0,1 1 0,0-1 0,-1 1 0,1 0 0,1 0 0,-1 1 0,0-1 0,1 1 0,0-1 0,0 1 0,0 0 0,-5 9 0,3 0 0,0 1 0,0 0 0,2 0 0,-1 0 0,2 1 0,0-1 0,0 21 0,7 112 0,-1-80 0,23 355 0,-2-29 0,-19-200 0,26 300 0,1-297 0,-12-79 0,9 149 0,-7 668 0,-24 72 0,-3-925 0,-25 141 0,0-4 0,-14 71 0,21-164 0,10-21 0,5 0 0,9 144 0,2-92 0,-4-144 0,15 526 0,-7-302 0,-7-133 0,5 0 0,25 137 0,-10-136 0,-5 1 0,4 117 0,-21 237 0,2 46 0,11-365 0,52 236 0,-51-312 0,42 151 0,7 42 0,-32 16 0,-23-175 0,38 183 0,-28-217 0,-2 1 0,-4 0 0,-2 1 0,0 73 0,-7 104 0,-5 177 0,-3-379 0,-2 0 0,-1 0 0,-2-1 0,-18 44 0,5-14 0,-60 150 0,-4 14 0,77-196 0,1 1 0,2 0 0,1 1 0,-1 51 0,7-62 0,6 60 0,-3-79 0,0 1 0,0-1 0,1 1 0,1-1 0,0 0 0,0-1 0,1 1 0,0-1 0,7 10 0,-1-5 0,1-1 0,1 0 0,0 0 0,0-1 0,1-1 0,1-1 0,0 0 0,0 0 0,1-2 0,0 0 0,1 0 0,0-2 0,0 0 0,0-1 0,32 5 0,22 0 0,0-3 0,119-4 0,-123-4 0,131 2 0,553-8 0,-460-14 44,159-2-1453,-427 23-5417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0B78EA-28CE-41D8-9043-90E391E5F567}" type="datetimeFigureOut">
              <a:rPr lang="en-US" noProof="0" smtClean="0"/>
              <a:t>9/12/2022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34D747-9380-41EE-9946-EC9EC0CA5D1E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8277271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CA15AFD-4983-47DD-9ED0-D3B27E5A096F}"/>
              </a:ext>
            </a:extLst>
          </p:cNvPr>
          <p:cNvGrpSpPr/>
          <p:nvPr userDrawn="1"/>
        </p:nvGrpSpPr>
        <p:grpSpPr>
          <a:xfrm>
            <a:off x="-1604709" y="-3756"/>
            <a:ext cx="13796710" cy="6861756"/>
            <a:chOff x="-1604709" y="-3756"/>
            <a:chExt cx="13796710" cy="6861756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222D5E2-E9B4-4180-98B8-4E514C9ADB28}"/>
                </a:ext>
              </a:extLst>
            </p:cNvPr>
            <p:cNvGrpSpPr/>
            <p:nvPr/>
          </p:nvGrpSpPr>
          <p:grpSpPr>
            <a:xfrm>
              <a:off x="-16298" y="0"/>
              <a:ext cx="12208299" cy="6858000"/>
              <a:chOff x="-16298" y="0"/>
              <a:chExt cx="12208299" cy="6858000"/>
            </a:xfrm>
          </p:grpSpPr>
          <p:sp>
            <p:nvSpPr>
              <p:cNvPr id="15" name="Freeform: Shape 14">
                <a:extLst>
                  <a:ext uri="{FF2B5EF4-FFF2-40B4-BE49-F238E27FC236}">
                    <a16:creationId xmlns:a16="http://schemas.microsoft.com/office/drawing/2014/main" id="{41E10E1E-5268-4F03-BA64-07E19DE26739}"/>
                  </a:ext>
                </a:extLst>
              </p:cNvPr>
              <p:cNvSpPr/>
              <p:nvPr/>
            </p:nvSpPr>
            <p:spPr>
              <a:xfrm flipH="1">
                <a:off x="-16297" y="0"/>
                <a:ext cx="12208298" cy="6858000"/>
              </a:xfrm>
              <a:custGeom>
                <a:avLst/>
                <a:gdLst>
                  <a:gd name="connsiteX0" fmla="*/ 8574289 w 12208298"/>
                  <a:gd name="connsiteY0" fmla="*/ 0 h 6858000"/>
                  <a:gd name="connsiteX1" fmla="*/ 0 w 12208298"/>
                  <a:gd name="connsiteY1" fmla="*/ 0 h 6858000"/>
                  <a:gd name="connsiteX2" fmla="*/ 0 w 12208298"/>
                  <a:gd name="connsiteY2" fmla="*/ 6858000 h 6858000"/>
                  <a:gd name="connsiteX3" fmla="*/ 532109 w 12208298"/>
                  <a:gd name="connsiteY3" fmla="*/ 6858000 h 6858000"/>
                  <a:gd name="connsiteX4" fmla="*/ 11495317 w 12208298"/>
                  <a:gd name="connsiteY4" fmla="*/ 6858000 h 6858000"/>
                  <a:gd name="connsiteX5" fmla="*/ 12208298 w 12208298"/>
                  <a:gd name="connsiteY5" fmla="*/ 6858000 h 6858000"/>
                  <a:gd name="connsiteX6" fmla="*/ 12208298 w 12208298"/>
                  <a:gd name="connsiteY6" fmla="*/ 3146781 h 6858000"/>
                  <a:gd name="connsiteX7" fmla="*/ 10353284 w 12208298"/>
                  <a:gd name="connsiteY7" fmla="*/ 1291767 h 6858000"/>
                  <a:gd name="connsiteX8" fmla="*/ 9866056 w 12208298"/>
                  <a:gd name="connsiteY8" fmla="*/ 1291767 h 6858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208298" h="6858000">
                    <a:moveTo>
                      <a:pt x="8574289" y="0"/>
                    </a:moveTo>
                    <a:lnTo>
                      <a:pt x="0" y="0"/>
                    </a:lnTo>
                    <a:lnTo>
                      <a:pt x="0" y="6858000"/>
                    </a:lnTo>
                    <a:lnTo>
                      <a:pt x="532109" y="6858000"/>
                    </a:lnTo>
                    <a:lnTo>
                      <a:pt x="11495317" y="6858000"/>
                    </a:lnTo>
                    <a:lnTo>
                      <a:pt x="12208298" y="6858000"/>
                    </a:lnTo>
                    <a:lnTo>
                      <a:pt x="12208298" y="3146781"/>
                    </a:lnTo>
                    <a:lnTo>
                      <a:pt x="10353284" y="1291767"/>
                    </a:lnTo>
                    <a:lnTo>
                      <a:pt x="9866056" y="1291767"/>
                    </a:lnTo>
                    <a:close/>
                  </a:path>
                </a:pathLst>
              </a:custGeom>
              <a:solidFill>
                <a:schemeClr val="accent2">
                  <a:alpha val="7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6" name="Freeform: Shape 15">
                <a:extLst>
                  <a:ext uri="{FF2B5EF4-FFF2-40B4-BE49-F238E27FC236}">
                    <a16:creationId xmlns:a16="http://schemas.microsoft.com/office/drawing/2014/main" id="{B989C45D-BDFF-418F-BE79-03FF70015770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pattFill prst="wdDnDiag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7" name="Right Triangle 16">
                <a:extLst>
                  <a:ext uri="{FF2B5EF4-FFF2-40B4-BE49-F238E27FC236}">
                    <a16:creationId xmlns:a16="http://schemas.microsoft.com/office/drawing/2014/main" id="{8DCD5806-2A2F-4ABF-8057-245681C498E6}"/>
                  </a:ext>
                </a:extLst>
              </p:cNvPr>
              <p:cNvSpPr/>
              <p:nvPr/>
            </p:nvSpPr>
            <p:spPr>
              <a:xfrm rot="16200000" flipH="1" flipV="1">
                <a:off x="24625" y="-4746"/>
                <a:ext cx="2819399" cy="2828891"/>
              </a:xfrm>
              <a:prstGeom prst="rtTriangl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8" name="Right Triangle 17">
                <a:extLst>
                  <a:ext uri="{FF2B5EF4-FFF2-40B4-BE49-F238E27FC236}">
                    <a16:creationId xmlns:a16="http://schemas.microsoft.com/office/drawing/2014/main" id="{3A93038F-E9E4-4FFD-B3DF-28DB7C2C1490}"/>
                  </a:ext>
                </a:extLst>
              </p:cNvPr>
              <p:cNvSpPr/>
              <p:nvPr/>
            </p:nvSpPr>
            <p:spPr>
              <a:xfrm rot="16200000" flipH="1" flipV="1">
                <a:off x="4418" y="-4422"/>
                <a:ext cx="2627088" cy="2635933"/>
              </a:xfrm>
              <a:prstGeom prst="rtTriangle">
                <a:avLst/>
              </a:prstGeom>
              <a:pattFill prst="dkHorz">
                <a:fgClr>
                  <a:schemeClr val="accent1"/>
                </a:fgClr>
                <a:bgClr>
                  <a:schemeClr val="accent2"/>
                </a:bgClr>
              </a:patt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9" name="Right Triangle 18">
                <a:extLst>
                  <a:ext uri="{FF2B5EF4-FFF2-40B4-BE49-F238E27FC236}">
                    <a16:creationId xmlns:a16="http://schemas.microsoft.com/office/drawing/2014/main" id="{5DEA1E02-BBD0-4AE3-AF22-433B90272178}"/>
                  </a:ext>
                </a:extLst>
              </p:cNvPr>
              <p:cNvSpPr/>
              <p:nvPr/>
            </p:nvSpPr>
            <p:spPr>
              <a:xfrm rot="16200000" flipH="1" flipV="1">
                <a:off x="-12263" y="-4034"/>
                <a:ext cx="2397087" cy="2405158"/>
              </a:xfrm>
              <a:prstGeom prst="rtTriangle">
                <a:avLst/>
              </a:prstGeom>
              <a:solidFill>
                <a:schemeClr val="accent2">
                  <a:alpha val="48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20" name="Freeform: Shape 19">
                <a:extLst>
                  <a:ext uri="{FF2B5EF4-FFF2-40B4-BE49-F238E27FC236}">
                    <a16:creationId xmlns:a16="http://schemas.microsoft.com/office/drawing/2014/main" id="{0027A677-9ACB-4264-B148-4806678FB83F}"/>
                  </a:ext>
                </a:extLst>
              </p:cNvPr>
              <p:cNvSpPr/>
              <p:nvPr/>
            </p:nvSpPr>
            <p:spPr>
              <a:xfrm rot="5400000" flipH="1" flipV="1">
                <a:off x="2667000" y="-2667001"/>
                <a:ext cx="6858000" cy="12192002"/>
              </a:xfrm>
              <a:custGeom>
                <a:avLst/>
                <a:gdLst>
                  <a:gd name="connsiteX0" fmla="*/ 6858000 w 6858000"/>
                  <a:gd name="connsiteY0" fmla="*/ 3871658 h 12192002"/>
                  <a:gd name="connsiteX1" fmla="*/ 6858000 w 6858000"/>
                  <a:gd name="connsiteY1" fmla="*/ 12192002 h 12192002"/>
                  <a:gd name="connsiteX2" fmla="*/ 5363029 w 6858000"/>
                  <a:gd name="connsiteY2" fmla="*/ 12192002 h 12192002"/>
                  <a:gd name="connsiteX3" fmla="*/ 5363029 w 6858000"/>
                  <a:gd name="connsiteY3" fmla="*/ 12192000 h 12192002"/>
                  <a:gd name="connsiteX4" fmla="*/ 0 w 6858000"/>
                  <a:gd name="connsiteY4" fmla="*/ 12192000 h 12192002"/>
                  <a:gd name="connsiteX5" fmla="*/ 0 w 6858000"/>
                  <a:gd name="connsiteY5" fmla="*/ 0 h 12192002"/>
                  <a:gd name="connsiteX6" fmla="*/ 3539398 w 6858000"/>
                  <a:gd name="connsiteY6" fmla="*/ 0 h 12192002"/>
                  <a:gd name="connsiteX7" fmla="*/ 5566229 w 6858000"/>
                  <a:gd name="connsiteY7" fmla="*/ 2026831 h 12192002"/>
                  <a:gd name="connsiteX8" fmla="*/ 5566229 w 6858000"/>
                  <a:gd name="connsiteY8" fmla="*/ 2575538 h 12192002"/>
                  <a:gd name="connsiteX9" fmla="*/ 6858000 w 6858000"/>
                  <a:gd name="connsiteY9" fmla="*/ 3871657 h 12192002"/>
                  <a:gd name="connsiteX10" fmla="*/ 5566229 w 6858000"/>
                  <a:gd name="connsiteY10" fmla="*/ 3871657 h 12192002"/>
                  <a:gd name="connsiteX11" fmla="*/ 5566229 w 6858000"/>
                  <a:gd name="connsiteY11" fmla="*/ 3871658 h 1219200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6858000" h="12192002">
                    <a:moveTo>
                      <a:pt x="6858000" y="3871658"/>
                    </a:moveTo>
                    <a:lnTo>
                      <a:pt x="6858000" y="12192002"/>
                    </a:lnTo>
                    <a:lnTo>
                      <a:pt x="5363029" y="12192002"/>
                    </a:lnTo>
                    <a:lnTo>
                      <a:pt x="5363029" y="12192000"/>
                    </a:lnTo>
                    <a:lnTo>
                      <a:pt x="0" y="12192000"/>
                    </a:lnTo>
                    <a:lnTo>
                      <a:pt x="0" y="0"/>
                    </a:lnTo>
                    <a:lnTo>
                      <a:pt x="3539398" y="0"/>
                    </a:lnTo>
                    <a:lnTo>
                      <a:pt x="5566229" y="2026831"/>
                    </a:lnTo>
                    <a:lnTo>
                      <a:pt x="5566229" y="2575538"/>
                    </a:lnTo>
                    <a:lnTo>
                      <a:pt x="6858000" y="3871657"/>
                    </a:lnTo>
                    <a:lnTo>
                      <a:pt x="5566229" y="3871657"/>
                    </a:lnTo>
                    <a:lnTo>
                      <a:pt x="5566229" y="3871658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  <a:alpha val="9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  <p:sp>
          <p:nvSpPr>
            <p:cNvPr id="9" name="Freeform: Shape 12">
              <a:extLst>
                <a:ext uri="{FF2B5EF4-FFF2-40B4-BE49-F238E27FC236}">
                  <a16:creationId xmlns:a16="http://schemas.microsoft.com/office/drawing/2014/main" id="{E3AAB79D-382D-4A95-965E-526B6A681DA7}"/>
                </a:ext>
              </a:extLst>
            </p:cNvPr>
            <p:cNvSpPr/>
            <p:nvPr/>
          </p:nvSpPr>
          <p:spPr>
            <a:xfrm rot="18900000" flipH="1">
              <a:off x="-1604709" y="1397837"/>
              <a:ext cx="3211378" cy="3211378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C0A22127-2B4A-4B15-B0A9-F019A30347A1}"/>
                </a:ext>
              </a:extLst>
            </p:cNvPr>
            <p:cNvSpPr/>
            <p:nvPr/>
          </p:nvSpPr>
          <p:spPr>
            <a:xfrm rot="18900000">
              <a:off x="-861777" y="-3756"/>
              <a:ext cx="2676646" cy="1356876"/>
            </a:xfrm>
            <a:custGeom>
              <a:avLst/>
              <a:gdLst>
                <a:gd name="connsiteX0" fmla="*/ 1319770 w 2676646"/>
                <a:gd name="connsiteY0" fmla="*/ 0 h 1356876"/>
                <a:gd name="connsiteX1" fmla="*/ 2676646 w 2676646"/>
                <a:gd name="connsiteY1" fmla="*/ 1356876 h 1356876"/>
                <a:gd name="connsiteX2" fmla="*/ 0 w 2676646"/>
                <a:gd name="connsiteY2" fmla="*/ 1356876 h 1356876"/>
                <a:gd name="connsiteX3" fmla="*/ 0 w 2676646"/>
                <a:gd name="connsiteY3" fmla="*/ 1319770 h 13568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676646" h="1356876">
                  <a:moveTo>
                    <a:pt x="1319770" y="0"/>
                  </a:moveTo>
                  <a:lnTo>
                    <a:pt x="2676646" y="1356876"/>
                  </a:lnTo>
                  <a:lnTo>
                    <a:pt x="0" y="1356876"/>
                  </a:lnTo>
                  <a:lnTo>
                    <a:pt x="0" y="1319770"/>
                  </a:lnTo>
                  <a:close/>
                </a:path>
              </a:pathLst>
            </a:custGeom>
            <a:pattFill prst="wdUpDiag">
              <a:fgClr>
                <a:schemeClr val="accent2"/>
              </a:fgClr>
              <a:bgClr>
                <a:schemeClr val="accent1"/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11" name="Freeform: Shape 12">
              <a:extLst>
                <a:ext uri="{FF2B5EF4-FFF2-40B4-BE49-F238E27FC236}">
                  <a16:creationId xmlns:a16="http://schemas.microsoft.com/office/drawing/2014/main" id="{F04D9FDC-1B67-4254-9535-CD32E81F0C3E}"/>
                </a:ext>
              </a:extLst>
            </p:cNvPr>
            <p:cNvSpPr/>
            <p:nvPr/>
          </p:nvSpPr>
          <p:spPr>
            <a:xfrm rot="13500000">
              <a:off x="-1226102" y="1737462"/>
              <a:ext cx="2416016" cy="2416016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0A86C4EA-4CF8-4531-845D-4FCB1E2F7422}"/>
                </a:ext>
              </a:extLst>
            </p:cNvPr>
            <p:cNvGrpSpPr/>
            <p:nvPr/>
          </p:nvGrpSpPr>
          <p:grpSpPr>
            <a:xfrm>
              <a:off x="-760406" y="4672937"/>
              <a:ext cx="1520812" cy="1520812"/>
              <a:chOff x="-1604709" y="3012880"/>
              <a:chExt cx="3211378" cy="3211378"/>
            </a:xfrm>
          </p:grpSpPr>
          <p:sp>
            <p:nvSpPr>
              <p:cNvPr id="13" name="Freeform: Shape 12">
                <a:extLst>
                  <a:ext uri="{FF2B5EF4-FFF2-40B4-BE49-F238E27FC236}">
                    <a16:creationId xmlns:a16="http://schemas.microsoft.com/office/drawing/2014/main" id="{1101B195-C112-4D20-8D19-4D22479B150D}"/>
                  </a:ext>
                </a:extLst>
              </p:cNvPr>
              <p:cNvSpPr/>
              <p:nvPr/>
            </p:nvSpPr>
            <p:spPr>
              <a:xfrm rot="18900000" flipH="1">
                <a:off x="-1604709" y="3012880"/>
                <a:ext cx="3211378" cy="3211378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>
                  <a:lumMod val="50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  <p:sp>
            <p:nvSpPr>
              <p:cNvPr id="14" name="Freeform: Shape 12">
                <a:extLst>
                  <a:ext uri="{FF2B5EF4-FFF2-40B4-BE49-F238E27FC236}">
                    <a16:creationId xmlns:a16="http://schemas.microsoft.com/office/drawing/2014/main" id="{CA755F1F-9955-4CBB-8F34-F7801CA44CE7}"/>
                  </a:ext>
                </a:extLst>
              </p:cNvPr>
              <p:cNvSpPr/>
              <p:nvPr/>
            </p:nvSpPr>
            <p:spPr>
              <a:xfrm rot="13500000">
                <a:off x="-1226102" y="3352505"/>
                <a:ext cx="2416016" cy="2416016"/>
              </a:xfrm>
              <a:custGeom>
                <a:avLst/>
                <a:gdLst>
                  <a:gd name="connsiteX0" fmla="*/ 754341 w 754341"/>
                  <a:gd name="connsiteY0" fmla="*/ 754341 h 754341"/>
                  <a:gd name="connsiteX1" fmla="*/ 0 w 754341"/>
                  <a:gd name="connsiteY1" fmla="*/ 754341 h 754341"/>
                  <a:gd name="connsiteX2" fmla="*/ 0 w 754341"/>
                  <a:gd name="connsiteY2" fmla="*/ 0 h 754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754341" h="754341">
                    <a:moveTo>
                      <a:pt x="754341" y="754341"/>
                    </a:moveTo>
                    <a:lnTo>
                      <a:pt x="0" y="754341"/>
                    </a:lnTo>
                    <a:lnTo>
                      <a:pt x="0" y="0"/>
                    </a:lnTo>
                    <a:close/>
                  </a:path>
                </a:pathLst>
              </a:custGeom>
              <a:pattFill prst="wdDnDiag">
                <a:fgClr>
                  <a:schemeClr val="accent1">
                    <a:lumMod val="60000"/>
                    <a:lumOff val="40000"/>
                  </a:schemeClr>
                </a:fgClr>
                <a:bgClr>
                  <a:schemeClr val="accent2">
                    <a:lumMod val="50000"/>
                  </a:schemeClr>
                </a:bgClr>
              </a:patt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noProof="0" dirty="0"/>
              </a:p>
            </p:txBody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61488" y="2395728"/>
            <a:ext cx="7077456" cy="1243584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defRPr lang="en-GB" sz="6600" b="1" dirty="0">
                <a:solidFill>
                  <a:schemeClr val="accent2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3D2DEF0-A0B0-4CFE-B67D-A9D75E2368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61488" y="3721608"/>
            <a:ext cx="7077456" cy="86868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GB" sz="1800" spc="300" dirty="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369596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FE796BFF-6E5F-4DE7-B193-F501FC094D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43365" y="1517715"/>
            <a:ext cx="5184437" cy="4659248"/>
          </a:xfrm>
        </p:spPr>
        <p:txBody>
          <a:bodyPr>
            <a:normAutofit/>
          </a:bodyPr>
          <a:lstStyle>
            <a:lvl1pPr marL="457200" indent="-457200">
              <a:buFont typeface="Arial" panose="020B0604020202020204" pitchFamily="34" charset="0"/>
              <a:buChar char="•"/>
              <a:defRPr sz="2000">
                <a:solidFill>
                  <a:schemeClr val="bg1"/>
                </a:solidFill>
              </a:defRPr>
            </a:lvl1pPr>
            <a:lvl2pPr marL="800100" indent="-342900">
              <a:buFont typeface="Arial" panose="020B0604020202020204" pitchFamily="34" charset="0"/>
              <a:buChar char="•"/>
              <a:defRPr sz="1800">
                <a:solidFill>
                  <a:schemeClr val="bg1"/>
                </a:solidFill>
              </a:defRPr>
            </a:lvl2pPr>
            <a:lvl3pPr marL="1257300" indent="-342900">
              <a:buFont typeface="Arial" panose="020B0604020202020204" pitchFamily="34" charset="0"/>
              <a:buChar char="•"/>
              <a:defRPr sz="1600">
                <a:solidFill>
                  <a:schemeClr val="bg1"/>
                </a:solidFill>
              </a:defRPr>
            </a:lvl3pPr>
            <a:lvl4pPr marL="16573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4pPr>
            <a:lvl5pPr marL="2114550" indent="-285750">
              <a:buFont typeface="Arial" panose="020B0604020202020204" pitchFamily="34" charset="0"/>
              <a:buChar char="•"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78622754-CA4D-4C27-A37F-B26E7B4C9CA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74163" y="1517715"/>
            <a:ext cx="5184437" cy="465924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bg1"/>
                </a:solidFill>
              </a:defRPr>
            </a:lvl1pPr>
            <a:lvl2pPr>
              <a:defRPr sz="1800">
                <a:solidFill>
                  <a:schemeClr val="bg1"/>
                </a:solidFill>
              </a:defRPr>
            </a:lvl2pPr>
            <a:lvl3pPr>
              <a:defRPr sz="1600">
                <a:solidFill>
                  <a:schemeClr val="bg1"/>
                </a:solidFill>
              </a:defRPr>
            </a:lvl3pPr>
            <a:lvl4pPr>
              <a:defRPr sz="1400">
                <a:solidFill>
                  <a:schemeClr val="bg1"/>
                </a:solidFill>
              </a:defRPr>
            </a:lvl4pPr>
            <a:lvl5pPr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995978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ategor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0" name="Picture Placeholder 8">
            <a:extLst>
              <a:ext uri="{FF2B5EF4-FFF2-40B4-BE49-F238E27FC236}">
                <a16:creationId xmlns:a16="http://schemas.microsoft.com/office/drawing/2014/main" id="{6D00E6B4-1CBE-404E-B943-5F1832320C1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978212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Picture Placeholder 8">
            <a:extLst>
              <a:ext uri="{FF2B5EF4-FFF2-40B4-BE49-F238E27FC236}">
                <a16:creationId xmlns:a16="http://schemas.microsoft.com/office/drawing/2014/main" id="{7CD59BFD-62BE-4E33-92A5-B84A2A9A8D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222230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2" name="Picture Placeholder 8">
            <a:extLst>
              <a:ext uri="{FF2B5EF4-FFF2-40B4-BE49-F238E27FC236}">
                <a16:creationId xmlns:a16="http://schemas.microsoft.com/office/drawing/2014/main" id="{60DC5978-55B8-421D-91B4-29F8210A7B2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466248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E3FB8C3-2C7E-4C59-8BD5-53FA2772DB5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7710266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FD8FA9DA-C36B-4889-B88F-28B5829E53E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954283" y="2096716"/>
            <a:ext cx="1259505" cy="1259505"/>
          </a:xfrm>
          <a:prstGeom prst="ellipse">
            <a:avLst/>
          </a:prstGeom>
          <a:pattFill prst="wdUpDiag">
            <a:fgClr>
              <a:srgbClr val="0C4360"/>
            </a:fgClr>
            <a:bgClr>
              <a:schemeClr val="accent1">
                <a:lumMod val="50000"/>
              </a:schemeClr>
            </a:bgClr>
          </a:pattFill>
          <a:ln w="38100">
            <a:solidFill>
              <a:schemeClr val="accent2"/>
            </a:solidFill>
          </a:ln>
        </p:spPr>
        <p:txBody>
          <a:bodyPr/>
          <a:lstStyle>
            <a:lvl1pPr marL="0" indent="0">
              <a:buNone/>
              <a:defRPr>
                <a:solidFill>
                  <a:schemeClr val="tx1">
                    <a:alpha val="0"/>
                  </a:schemeClr>
                </a:solidFill>
              </a:defRPr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19894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Text Placeholder 22">
            <a:extLst>
              <a:ext uri="{FF2B5EF4-FFF2-40B4-BE49-F238E27FC236}">
                <a16:creationId xmlns:a16="http://schemas.microsoft.com/office/drawing/2014/main" id="{05F72315-51A9-431C-B80A-45E4FB1D6BD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63912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2">
            <a:extLst>
              <a:ext uri="{FF2B5EF4-FFF2-40B4-BE49-F238E27FC236}">
                <a16:creationId xmlns:a16="http://schemas.microsoft.com/office/drawing/2014/main" id="{883D1F0C-34F1-46E1-B178-E4AB82B14631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207930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2">
            <a:extLst>
              <a:ext uri="{FF2B5EF4-FFF2-40B4-BE49-F238E27FC236}">
                <a16:creationId xmlns:a16="http://schemas.microsoft.com/office/drawing/2014/main" id="{7202A849-DF14-40E7-B38D-1185F72603EC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451948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2">
            <a:extLst>
              <a:ext uri="{FF2B5EF4-FFF2-40B4-BE49-F238E27FC236}">
                <a16:creationId xmlns:a16="http://schemas.microsoft.com/office/drawing/2014/main" id="{CCFC1ADF-AC11-4CCD-AC2D-478B6FFEA5EA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695965" y="4240093"/>
            <a:ext cx="1776140" cy="1463040"/>
          </a:xfrm>
        </p:spPr>
        <p:txBody>
          <a:bodyPr lIns="0" tIns="0" rIns="0" bIns="0">
            <a:noAutofit/>
          </a:bodyPr>
          <a:lstStyle>
            <a:lvl1pPr marL="0" indent="0" algn="ctr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B4CB326-DA0E-488E-B236-7017E8438FBB}"/>
              </a:ext>
            </a:extLst>
          </p:cNvPr>
          <p:cNvCxnSpPr/>
          <p:nvPr userDrawn="1"/>
        </p:nvCxnSpPr>
        <p:spPr>
          <a:xfrm>
            <a:off x="1242354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366B533-7212-4A36-9CE2-D6302E721F8F}"/>
              </a:ext>
            </a:extLst>
          </p:cNvPr>
          <p:cNvCxnSpPr/>
          <p:nvPr userDrawn="1"/>
        </p:nvCxnSpPr>
        <p:spPr>
          <a:xfrm>
            <a:off x="3486372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AD7474CD-E230-4E14-8274-5E20F673F401}"/>
              </a:ext>
            </a:extLst>
          </p:cNvPr>
          <p:cNvCxnSpPr/>
          <p:nvPr userDrawn="1"/>
        </p:nvCxnSpPr>
        <p:spPr>
          <a:xfrm>
            <a:off x="5730390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6BF71FCE-6F39-4D2F-82BE-7D9F1D2ED59F}"/>
              </a:ext>
            </a:extLst>
          </p:cNvPr>
          <p:cNvCxnSpPr/>
          <p:nvPr userDrawn="1"/>
        </p:nvCxnSpPr>
        <p:spPr>
          <a:xfrm>
            <a:off x="7974408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AE97AC7A-17D9-4F42-9DD0-94FE4FC6BF19}"/>
              </a:ext>
            </a:extLst>
          </p:cNvPr>
          <p:cNvCxnSpPr/>
          <p:nvPr userDrawn="1"/>
        </p:nvCxnSpPr>
        <p:spPr>
          <a:xfrm>
            <a:off x="10218425" y="3825022"/>
            <a:ext cx="731221" cy="0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762663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3 Sec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  <p:sp>
        <p:nvSpPr>
          <p:cNvPr id="36" name="Text Placeholder 22">
            <a:extLst>
              <a:ext uri="{FF2B5EF4-FFF2-40B4-BE49-F238E27FC236}">
                <a16:creationId xmlns:a16="http://schemas.microsoft.com/office/drawing/2014/main" id="{642D3CE0-C3B4-4F3F-A650-AB452B3AD4B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444169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7" name="Text Placeholder 22">
            <a:extLst>
              <a:ext uri="{FF2B5EF4-FFF2-40B4-BE49-F238E27FC236}">
                <a16:creationId xmlns:a16="http://schemas.microsoft.com/office/drawing/2014/main" id="{DBED2BB0-CDAD-40EE-8B35-C66DF45EE29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346244" y="4240093"/>
            <a:ext cx="32933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474571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6" name="Text Placeholder 22">
            <a:extLst>
              <a:ext uri="{FF2B5EF4-FFF2-40B4-BE49-F238E27FC236}">
                <a16:creationId xmlns:a16="http://schemas.microsoft.com/office/drawing/2014/main" id="{2A19101D-7C37-42BF-8167-5391EA65EC3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42094" y="4240093"/>
            <a:ext cx="9402006" cy="146304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buNone/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231B97CF-FD24-4932-8459-893B1AC73D3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-2" y="1352575"/>
            <a:ext cx="12192002" cy="2289897"/>
          </a:xfrm>
        </p:spPr>
        <p:txBody>
          <a:bodyPr anchor="ctr">
            <a:normAutofit/>
          </a:bodyPr>
          <a:lstStyle>
            <a:lvl1pPr marL="0" indent="0" algn="ctr">
              <a:buNone/>
              <a:defRPr sz="1400">
                <a:solidFill>
                  <a:schemeClr val="accent2"/>
                </a:solidFill>
                <a:latin typeface="Trade Gothic LT Pro" panose="020B0503040303020004" pitchFamily="34" charset="0"/>
              </a:defRPr>
            </a:lvl1pPr>
          </a:lstStyle>
          <a:p>
            <a:r>
              <a:rPr lang="en-US" noProof="0" dirty="0"/>
              <a:t>Insert image</a:t>
            </a:r>
          </a:p>
        </p:txBody>
      </p:sp>
    </p:spTree>
    <p:extLst>
      <p:ext uri="{BB962C8B-B14F-4D97-AF65-F5344CB8AC3E}">
        <p14:creationId xmlns:p14="http://schemas.microsoft.com/office/powerpoint/2010/main" val="2486826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Picture Placeholder 2">
            <a:extLst>
              <a:ext uri="{FF2B5EF4-FFF2-40B4-BE49-F238E27FC236}">
                <a16:creationId xmlns:a16="http://schemas.microsoft.com/office/drawing/2014/main" id="{30B3A574-7940-4E35-857E-5CA35A5910E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110087" y="1444649"/>
            <a:ext cx="7548513" cy="4579079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650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62EEBF51-DCAD-4335-85E9-52801031A1BF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12B51EA-3E6F-4BF6-BE48-62128AF32B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3366" y="1444649"/>
            <a:ext cx="3365063" cy="4579079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2">
            <a:extLst>
              <a:ext uri="{FF2B5EF4-FFF2-40B4-BE49-F238E27FC236}">
                <a16:creationId xmlns:a16="http://schemas.microsoft.com/office/drawing/2014/main" id="{A015C605-1D30-48BC-A0D6-3B11AF56CC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4290" y="1444649"/>
            <a:ext cx="7694310" cy="4579079"/>
          </a:xfrm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  <a:lvl2pPr>
              <a:defRPr sz="2000">
                <a:solidFill>
                  <a:schemeClr val="bg1"/>
                </a:solidFill>
              </a:defRPr>
            </a:lvl2pPr>
            <a:lvl3pPr>
              <a:defRPr sz="1800">
                <a:solidFill>
                  <a:schemeClr val="bg1"/>
                </a:solidFill>
              </a:defRPr>
            </a:lvl3pPr>
            <a:lvl4pPr>
              <a:defRPr sz="1600">
                <a:solidFill>
                  <a:schemeClr val="bg1"/>
                </a:solidFill>
              </a:defRPr>
            </a:lvl4pPr>
            <a:lvl5pPr>
              <a:defRPr sz="1600">
                <a:solidFill>
                  <a:schemeClr val="bg1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298954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D4494CD2-CCDD-0248-96F8-741002C44255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9">
            <a:extLst>
              <a:ext uri="{FF2B5EF4-FFF2-40B4-BE49-F238E27FC236}">
                <a16:creationId xmlns:a16="http://schemas.microsoft.com/office/drawing/2014/main" id="{07077B00-C1EE-7241-B441-7814F92A7EDF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0" name="Freeform: Shape 17">
            <a:extLst>
              <a:ext uri="{FF2B5EF4-FFF2-40B4-BE49-F238E27FC236}">
                <a16:creationId xmlns:a16="http://schemas.microsoft.com/office/drawing/2014/main" id="{3A1AEBC4-637E-F64C-9192-69AC4BB26D0C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Freeform: Shape 11">
            <a:extLst>
              <a:ext uri="{FF2B5EF4-FFF2-40B4-BE49-F238E27FC236}">
                <a16:creationId xmlns:a16="http://schemas.microsoft.com/office/drawing/2014/main" id="{669A7039-C54C-8E46-9A8B-DDB2547D989C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7">
            <a:extLst>
              <a:ext uri="{FF2B5EF4-FFF2-40B4-BE49-F238E27FC236}">
                <a16:creationId xmlns:a16="http://schemas.microsoft.com/office/drawing/2014/main" id="{4F173B32-87BB-9A40-8C91-4C1EED2B7ABF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4AC87F4E-12B5-1B42-AFD2-4DB39B7645C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25" name="Freeform: Shape 15">
              <a:extLst>
                <a:ext uri="{FF2B5EF4-FFF2-40B4-BE49-F238E27FC236}">
                  <a16:creationId xmlns:a16="http://schemas.microsoft.com/office/drawing/2014/main" id="{03DD8765-59DF-A045-ADB5-E39FAEE153A0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6" name="Freeform: Shape 16">
              <a:extLst>
                <a:ext uri="{FF2B5EF4-FFF2-40B4-BE49-F238E27FC236}">
                  <a16:creationId xmlns:a16="http://schemas.microsoft.com/office/drawing/2014/main" id="{B34B796C-A407-7B4D-B4F0-E58A44FE8DB4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0" name="Freeform: Shape 23">
            <a:extLst>
              <a:ext uri="{FF2B5EF4-FFF2-40B4-BE49-F238E27FC236}">
                <a16:creationId xmlns:a16="http://schemas.microsoft.com/office/drawing/2014/main" id="{CBE3FDC9-67CB-FA42-B127-A36BFF4678BB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Slide Number Placeholder 4">
            <a:extLst>
              <a:ext uri="{FF2B5EF4-FFF2-40B4-BE49-F238E27FC236}">
                <a16:creationId xmlns:a16="http://schemas.microsoft.com/office/drawing/2014/main" id="{1E902BFF-CA8F-D745-A819-A7BB38B30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7230474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EA7FF9D7-8545-4547-AC77-A0421EEB9B99}"/>
              </a:ext>
            </a:extLst>
          </p:cNvPr>
          <p:cNvGrpSpPr/>
          <p:nvPr userDrawn="1"/>
        </p:nvGrpSpPr>
        <p:grpSpPr>
          <a:xfrm>
            <a:off x="0" y="0"/>
            <a:ext cx="6881966" cy="6858876"/>
            <a:chOff x="-5321" y="1096"/>
            <a:chExt cx="5924073" cy="5904197"/>
          </a:xfrm>
        </p:grpSpPr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8DCD5806-2A2F-4ABF-8057-245681C498E6}"/>
                </a:ext>
              </a:extLst>
            </p:cNvPr>
            <p:cNvSpPr/>
            <p:nvPr userDrawn="1"/>
          </p:nvSpPr>
          <p:spPr>
            <a:xfrm rot="16200000" flipH="1" flipV="1">
              <a:off x="4618" y="-8842"/>
              <a:ext cx="5904196" cy="5924073"/>
            </a:xfrm>
            <a:prstGeom prst="rtTriangle">
              <a:avLst/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Right Triangle 17">
              <a:extLst>
                <a:ext uri="{FF2B5EF4-FFF2-40B4-BE49-F238E27FC236}">
                  <a16:creationId xmlns:a16="http://schemas.microsoft.com/office/drawing/2014/main" id="{3A93038F-E9E4-4FFD-B3DF-28DB7C2C1490}"/>
                </a:ext>
              </a:extLst>
            </p:cNvPr>
            <p:cNvSpPr/>
            <p:nvPr userDrawn="1"/>
          </p:nvSpPr>
          <p:spPr>
            <a:xfrm rot="16200000" flipH="1" flipV="1">
              <a:off x="3941" y="-8164"/>
              <a:ext cx="5501471" cy="5519993"/>
            </a:xfrm>
            <a:prstGeom prst="rtTriangle">
              <a:avLst/>
            </a:prstGeom>
            <a:pattFill prst="dkHorz">
              <a:fgClr>
                <a:schemeClr val="accent1"/>
              </a:fgClr>
              <a:bgClr>
                <a:schemeClr val="accent2"/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9" name="Right Triangle 18">
              <a:extLst>
                <a:ext uri="{FF2B5EF4-FFF2-40B4-BE49-F238E27FC236}">
                  <a16:creationId xmlns:a16="http://schemas.microsoft.com/office/drawing/2014/main" id="{5DEA1E02-BBD0-4AE3-AF22-433B90272178}"/>
                </a:ext>
              </a:extLst>
            </p:cNvPr>
            <p:cNvSpPr/>
            <p:nvPr userDrawn="1"/>
          </p:nvSpPr>
          <p:spPr>
            <a:xfrm rot="16200000" flipH="1" flipV="1">
              <a:off x="3131" y="-7355"/>
              <a:ext cx="5019818" cy="5036720"/>
            </a:xfrm>
            <a:prstGeom prst="rtTriangl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5217242" y="2807208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2363861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6E739168-A5E8-443A-B392-7AD4CF8977AD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1E10E1E-5268-4F03-BA64-07E19DE26739}"/>
              </a:ext>
            </a:extLst>
          </p:cNvPr>
          <p:cNvSpPr/>
          <p:nvPr/>
        </p:nvSpPr>
        <p:spPr>
          <a:xfrm flipH="1">
            <a:off x="-16297" y="0"/>
            <a:ext cx="12208298" cy="6858000"/>
          </a:xfrm>
          <a:custGeom>
            <a:avLst/>
            <a:gdLst>
              <a:gd name="connsiteX0" fmla="*/ 8574289 w 12208298"/>
              <a:gd name="connsiteY0" fmla="*/ 0 h 6858000"/>
              <a:gd name="connsiteX1" fmla="*/ 0 w 12208298"/>
              <a:gd name="connsiteY1" fmla="*/ 0 h 6858000"/>
              <a:gd name="connsiteX2" fmla="*/ 0 w 12208298"/>
              <a:gd name="connsiteY2" fmla="*/ 6858000 h 6858000"/>
              <a:gd name="connsiteX3" fmla="*/ 532109 w 12208298"/>
              <a:gd name="connsiteY3" fmla="*/ 6858000 h 6858000"/>
              <a:gd name="connsiteX4" fmla="*/ 11495317 w 12208298"/>
              <a:gd name="connsiteY4" fmla="*/ 6858000 h 6858000"/>
              <a:gd name="connsiteX5" fmla="*/ 12208298 w 12208298"/>
              <a:gd name="connsiteY5" fmla="*/ 6858000 h 6858000"/>
              <a:gd name="connsiteX6" fmla="*/ 12208298 w 12208298"/>
              <a:gd name="connsiteY6" fmla="*/ 3146781 h 6858000"/>
              <a:gd name="connsiteX7" fmla="*/ 10353284 w 12208298"/>
              <a:gd name="connsiteY7" fmla="*/ 1291767 h 6858000"/>
              <a:gd name="connsiteX8" fmla="*/ 9866056 w 12208298"/>
              <a:gd name="connsiteY8" fmla="*/ 129176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2208298" h="6858000">
                <a:moveTo>
                  <a:pt x="8574289" y="0"/>
                </a:moveTo>
                <a:lnTo>
                  <a:pt x="0" y="0"/>
                </a:lnTo>
                <a:lnTo>
                  <a:pt x="0" y="6858000"/>
                </a:lnTo>
                <a:lnTo>
                  <a:pt x="532109" y="6858000"/>
                </a:lnTo>
                <a:lnTo>
                  <a:pt x="11495317" y="6858000"/>
                </a:lnTo>
                <a:lnTo>
                  <a:pt x="12208298" y="6858000"/>
                </a:lnTo>
                <a:lnTo>
                  <a:pt x="12208298" y="3146781"/>
                </a:lnTo>
                <a:lnTo>
                  <a:pt x="10353284" y="1291767"/>
                </a:lnTo>
                <a:lnTo>
                  <a:pt x="9866056" y="1291767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89C45D-BDFF-418F-BE79-03FF70015770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0027A677-9ACB-4264-B148-4806678FB83F}"/>
              </a:ext>
            </a:extLst>
          </p:cNvPr>
          <p:cNvSpPr/>
          <p:nvPr/>
        </p:nvSpPr>
        <p:spPr>
          <a:xfrm rot="5400000" flipH="1" flipV="1">
            <a:off x="2667000" y="-2667001"/>
            <a:ext cx="6858000" cy="12192002"/>
          </a:xfrm>
          <a:custGeom>
            <a:avLst/>
            <a:gdLst>
              <a:gd name="connsiteX0" fmla="*/ 6858000 w 6858000"/>
              <a:gd name="connsiteY0" fmla="*/ 3871658 h 12192002"/>
              <a:gd name="connsiteX1" fmla="*/ 6858000 w 6858000"/>
              <a:gd name="connsiteY1" fmla="*/ 12192002 h 12192002"/>
              <a:gd name="connsiteX2" fmla="*/ 5363029 w 6858000"/>
              <a:gd name="connsiteY2" fmla="*/ 12192002 h 12192002"/>
              <a:gd name="connsiteX3" fmla="*/ 5363029 w 6858000"/>
              <a:gd name="connsiteY3" fmla="*/ 12192000 h 12192002"/>
              <a:gd name="connsiteX4" fmla="*/ 0 w 6858000"/>
              <a:gd name="connsiteY4" fmla="*/ 12192000 h 12192002"/>
              <a:gd name="connsiteX5" fmla="*/ 0 w 6858000"/>
              <a:gd name="connsiteY5" fmla="*/ 0 h 12192002"/>
              <a:gd name="connsiteX6" fmla="*/ 3539398 w 6858000"/>
              <a:gd name="connsiteY6" fmla="*/ 0 h 12192002"/>
              <a:gd name="connsiteX7" fmla="*/ 5566229 w 6858000"/>
              <a:gd name="connsiteY7" fmla="*/ 2026831 h 12192002"/>
              <a:gd name="connsiteX8" fmla="*/ 5566229 w 6858000"/>
              <a:gd name="connsiteY8" fmla="*/ 2575538 h 12192002"/>
              <a:gd name="connsiteX9" fmla="*/ 6858000 w 6858000"/>
              <a:gd name="connsiteY9" fmla="*/ 3871657 h 12192002"/>
              <a:gd name="connsiteX10" fmla="*/ 5566229 w 6858000"/>
              <a:gd name="connsiteY10" fmla="*/ 3871657 h 12192002"/>
              <a:gd name="connsiteX11" fmla="*/ 5566229 w 6858000"/>
              <a:gd name="connsiteY11" fmla="*/ 3871658 h 12192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858000" h="12192002">
                <a:moveTo>
                  <a:pt x="6858000" y="3871658"/>
                </a:moveTo>
                <a:lnTo>
                  <a:pt x="6858000" y="12192002"/>
                </a:lnTo>
                <a:lnTo>
                  <a:pt x="5363029" y="12192002"/>
                </a:lnTo>
                <a:lnTo>
                  <a:pt x="5363029" y="12192000"/>
                </a:lnTo>
                <a:lnTo>
                  <a:pt x="0" y="12192000"/>
                </a:lnTo>
                <a:lnTo>
                  <a:pt x="0" y="0"/>
                </a:lnTo>
                <a:lnTo>
                  <a:pt x="3539398" y="0"/>
                </a:lnTo>
                <a:lnTo>
                  <a:pt x="5566229" y="2026831"/>
                </a:lnTo>
                <a:lnTo>
                  <a:pt x="5566229" y="2575538"/>
                </a:lnTo>
                <a:lnTo>
                  <a:pt x="6858000" y="3871657"/>
                </a:lnTo>
                <a:lnTo>
                  <a:pt x="5566229" y="3871657"/>
                </a:lnTo>
                <a:lnTo>
                  <a:pt x="5566229" y="3871658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597736-C478-4C26-9BAF-205FE31E977C}"/>
              </a:ext>
            </a:extLst>
          </p:cNvPr>
          <p:cNvSpPr>
            <a:spLocks noGrp="1"/>
          </p:cNvSpPr>
          <p:nvPr userDrawn="1">
            <p:ph type="ctrTitle" hasCustomPrompt="1"/>
          </p:nvPr>
        </p:nvSpPr>
        <p:spPr>
          <a:xfrm>
            <a:off x="6360242" y="3429000"/>
            <a:ext cx="4945598" cy="1243584"/>
          </a:xfrm>
        </p:spPr>
        <p:txBody>
          <a:bodyPr vert="horz" lIns="91440" tIns="45720" rIns="91440" bIns="45720" rtlCol="0" anchor="ctr">
            <a:no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 lvl="0"/>
            <a:r>
              <a:rPr lang="en-US" noProof="0"/>
              <a:t>Thank You</a:t>
            </a:r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C024DCDB-C6BF-455E-AAB8-EAF9DAB302A1}"/>
              </a:ext>
            </a:extLst>
          </p:cNvPr>
          <p:cNvSpPr/>
          <p:nvPr userDrawn="1"/>
        </p:nvSpPr>
        <p:spPr>
          <a:xfrm rot="13500000">
            <a:off x="-729899" y="-1215856"/>
            <a:ext cx="6043521" cy="8427077"/>
          </a:xfrm>
          <a:custGeom>
            <a:avLst/>
            <a:gdLst>
              <a:gd name="connsiteX0" fmla="*/ 6043521 w 6043521"/>
              <a:gd name="connsiteY0" fmla="*/ 4267535 h 8427077"/>
              <a:gd name="connsiteX1" fmla="*/ 1883979 w 6043521"/>
              <a:gd name="connsiteY1" fmla="*/ 8427077 h 8427077"/>
              <a:gd name="connsiteX2" fmla="*/ 0 w 6043521"/>
              <a:gd name="connsiteY2" fmla="*/ 8427077 h 8427077"/>
              <a:gd name="connsiteX3" fmla="*/ 0 w 6043521"/>
              <a:gd name="connsiteY3" fmla="*/ 1775986 h 8427077"/>
              <a:gd name="connsiteX4" fmla="*/ 1775985 w 6043521"/>
              <a:gd name="connsiteY4" fmla="*/ 0 h 84270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8427077">
                <a:moveTo>
                  <a:pt x="6043521" y="4267535"/>
                </a:moveTo>
                <a:lnTo>
                  <a:pt x="1883979" y="8427077"/>
                </a:lnTo>
                <a:lnTo>
                  <a:pt x="0" y="8427077"/>
                </a:lnTo>
                <a:lnTo>
                  <a:pt x="0" y="1775986"/>
                </a:lnTo>
                <a:lnTo>
                  <a:pt x="1775985" y="0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26AFB47A-5D51-4F9C-B01B-977CE5E3C093}"/>
              </a:ext>
            </a:extLst>
          </p:cNvPr>
          <p:cNvSpPr/>
          <p:nvPr userDrawn="1"/>
        </p:nvSpPr>
        <p:spPr>
          <a:xfrm rot="13500000">
            <a:off x="-1145231" y="-2123853"/>
            <a:ext cx="6043521" cy="9008880"/>
          </a:xfrm>
          <a:custGeom>
            <a:avLst/>
            <a:gdLst>
              <a:gd name="connsiteX0" fmla="*/ 6043521 w 6043521"/>
              <a:gd name="connsiteY0" fmla="*/ 4849338 h 9008880"/>
              <a:gd name="connsiteX1" fmla="*/ 1883979 w 6043521"/>
              <a:gd name="connsiteY1" fmla="*/ 9008880 h 9008880"/>
              <a:gd name="connsiteX2" fmla="*/ 0 w 6043521"/>
              <a:gd name="connsiteY2" fmla="*/ 9008880 h 9008880"/>
              <a:gd name="connsiteX3" fmla="*/ 0 w 6043521"/>
              <a:gd name="connsiteY3" fmla="*/ 1194182 h 9008880"/>
              <a:gd name="connsiteX4" fmla="*/ 1194182 w 6043521"/>
              <a:gd name="connsiteY4" fmla="*/ 0 h 9008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43521" h="9008880">
                <a:moveTo>
                  <a:pt x="6043521" y="4849338"/>
                </a:moveTo>
                <a:lnTo>
                  <a:pt x="1883979" y="9008880"/>
                </a:lnTo>
                <a:lnTo>
                  <a:pt x="0" y="9008880"/>
                </a:lnTo>
                <a:lnTo>
                  <a:pt x="0" y="1194182"/>
                </a:lnTo>
                <a:lnTo>
                  <a:pt x="1194182" y="0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6997A4FF-7390-4173-8ACD-6CF7145AACEC}"/>
              </a:ext>
            </a:extLst>
          </p:cNvPr>
          <p:cNvSpPr/>
          <p:nvPr userDrawn="1"/>
        </p:nvSpPr>
        <p:spPr>
          <a:xfrm rot="18900000" flipH="1">
            <a:off x="-2681153" y="-465959"/>
            <a:ext cx="8639119" cy="5739762"/>
          </a:xfrm>
          <a:custGeom>
            <a:avLst/>
            <a:gdLst>
              <a:gd name="connsiteX0" fmla="*/ 3789781 w 8639119"/>
              <a:gd name="connsiteY0" fmla="*/ 0 h 5739762"/>
              <a:gd name="connsiteX1" fmla="*/ 0 w 8639119"/>
              <a:gd name="connsiteY1" fmla="*/ 3789782 h 5739762"/>
              <a:gd name="connsiteX2" fmla="*/ 0 w 8639119"/>
              <a:gd name="connsiteY2" fmla="*/ 5739761 h 5739762"/>
              <a:gd name="connsiteX3" fmla="*/ 7748695 w 8639119"/>
              <a:gd name="connsiteY3" fmla="*/ 5739762 h 5739762"/>
              <a:gd name="connsiteX4" fmla="*/ 8639119 w 8639119"/>
              <a:gd name="connsiteY4" fmla="*/ 4849338 h 5739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639119" h="5739762">
                <a:moveTo>
                  <a:pt x="3789781" y="0"/>
                </a:moveTo>
                <a:lnTo>
                  <a:pt x="0" y="3789782"/>
                </a:lnTo>
                <a:lnTo>
                  <a:pt x="0" y="5739761"/>
                </a:lnTo>
                <a:lnTo>
                  <a:pt x="7748695" y="5739762"/>
                </a:lnTo>
                <a:lnTo>
                  <a:pt x="8639119" y="4849338"/>
                </a:lnTo>
                <a:close/>
              </a:path>
            </a:pathLst>
          </a:custGeom>
          <a:solidFill>
            <a:schemeClr val="accent1">
              <a:lumMod val="50000"/>
              <a:alpha val="51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2185180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B2838D16-809E-4EB1-8C0C-0E63D8139112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C43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01FEB333-94B4-4E53-9019-D584810903BB}"/>
              </a:ext>
            </a:extLst>
          </p:cNvPr>
          <p:cNvSpPr/>
          <p:nvPr userDrawn="1"/>
        </p:nvSpPr>
        <p:spPr>
          <a:xfrm>
            <a:off x="0" y="0"/>
            <a:ext cx="12192000" cy="6862745"/>
          </a:xfrm>
          <a:custGeom>
            <a:avLst/>
            <a:gdLst>
              <a:gd name="connsiteX0" fmla="*/ 0 w 12192000"/>
              <a:gd name="connsiteY0" fmla="*/ 0 h 6849743"/>
              <a:gd name="connsiteX1" fmla="*/ 7554712 w 12192000"/>
              <a:gd name="connsiteY1" fmla="*/ 0 h 6849743"/>
              <a:gd name="connsiteX2" fmla="*/ 10266645 w 12192000"/>
              <a:gd name="connsiteY2" fmla="*/ 2711934 h 6849743"/>
              <a:gd name="connsiteX3" fmla="*/ 11289529 w 12192000"/>
              <a:gd name="connsiteY3" fmla="*/ 2711934 h 6849743"/>
              <a:gd name="connsiteX4" fmla="*/ 12191999 w 12192000"/>
              <a:gd name="connsiteY4" fmla="*/ 3614404 h 6849743"/>
              <a:gd name="connsiteX5" fmla="*/ 12192000 w 12192000"/>
              <a:gd name="connsiteY5" fmla="*/ 6849743 h 6849743"/>
              <a:gd name="connsiteX6" fmla="*/ 0 w 12192000"/>
              <a:gd name="connsiteY6" fmla="*/ 6849743 h 68497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6849743">
                <a:moveTo>
                  <a:pt x="0" y="0"/>
                </a:moveTo>
                <a:lnTo>
                  <a:pt x="7554712" y="0"/>
                </a:lnTo>
                <a:lnTo>
                  <a:pt x="10266645" y="2711934"/>
                </a:lnTo>
                <a:lnTo>
                  <a:pt x="11289529" y="2711934"/>
                </a:lnTo>
                <a:lnTo>
                  <a:pt x="12191999" y="3614404"/>
                </a:lnTo>
                <a:lnTo>
                  <a:pt x="12192000" y="6849743"/>
                </a:lnTo>
                <a:lnTo>
                  <a:pt x="0" y="6849743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9B9489-0CD9-4DB7-AC82-6E7867F91403}"/>
              </a:ext>
            </a:extLst>
          </p:cNvPr>
          <p:cNvSpPr/>
          <p:nvPr userDrawn="1"/>
        </p:nvSpPr>
        <p:spPr>
          <a:xfrm rot="16200000" flipV="1">
            <a:off x="2626805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DnDiag">
            <a:fgClr>
              <a:schemeClr val="accent1"/>
            </a:fgClr>
            <a:bgClr>
              <a:schemeClr val="accent2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ight Triangle 9">
            <a:extLst>
              <a:ext uri="{FF2B5EF4-FFF2-40B4-BE49-F238E27FC236}">
                <a16:creationId xmlns:a16="http://schemas.microsoft.com/office/drawing/2014/main" id="{A55D1C76-C591-4FA5-9780-87AB6B37C0FA}"/>
              </a:ext>
            </a:extLst>
          </p:cNvPr>
          <p:cNvSpPr/>
          <p:nvPr userDrawn="1"/>
        </p:nvSpPr>
        <p:spPr>
          <a:xfrm rot="5400000" flipV="1">
            <a:off x="5851010" y="-10649"/>
            <a:ext cx="6326154" cy="6347453"/>
          </a:xfrm>
          <a:prstGeom prst="rtTriangl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7DC1D12-670F-4235-8791-FA8C2B330871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59569CF-FDAC-47C4-A0F5-296F7117C398}"/>
              </a:ext>
            </a:extLst>
          </p:cNvPr>
          <p:cNvSpPr/>
          <p:nvPr userDrawn="1"/>
        </p:nvSpPr>
        <p:spPr>
          <a:xfrm rot="2700000">
            <a:off x="9668984" y="1404392"/>
            <a:ext cx="4406148" cy="5299239"/>
          </a:xfrm>
          <a:custGeom>
            <a:avLst/>
            <a:gdLst>
              <a:gd name="connsiteX0" fmla="*/ 0 w 4406148"/>
              <a:gd name="connsiteY0" fmla="*/ 0 h 5299239"/>
              <a:gd name="connsiteX1" fmla="*/ 4406148 w 4406148"/>
              <a:gd name="connsiteY1" fmla="*/ 4406147 h 5299239"/>
              <a:gd name="connsiteX2" fmla="*/ 3513056 w 4406148"/>
              <a:gd name="connsiteY2" fmla="*/ 5299239 h 5299239"/>
              <a:gd name="connsiteX3" fmla="*/ 1 w 4406148"/>
              <a:gd name="connsiteY3" fmla="*/ 5299239 h 52992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06148" h="5299239">
                <a:moveTo>
                  <a:pt x="0" y="0"/>
                </a:moveTo>
                <a:lnTo>
                  <a:pt x="4406148" y="4406147"/>
                </a:lnTo>
                <a:lnTo>
                  <a:pt x="3513056" y="5299239"/>
                </a:lnTo>
                <a:lnTo>
                  <a:pt x="1" y="529923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D68D0C72-2B2C-4C85-A091-157853C71784}"/>
              </a:ext>
            </a:extLst>
          </p:cNvPr>
          <p:cNvSpPr/>
          <p:nvPr userDrawn="1"/>
        </p:nvSpPr>
        <p:spPr>
          <a:xfrm rot="8100000" flipH="1">
            <a:off x="9583575" y="1088097"/>
            <a:ext cx="5072180" cy="4843502"/>
          </a:xfrm>
          <a:custGeom>
            <a:avLst/>
            <a:gdLst>
              <a:gd name="connsiteX0" fmla="*/ 5072180 w 5072180"/>
              <a:gd name="connsiteY0" fmla="*/ 4843501 h 4843502"/>
              <a:gd name="connsiteX1" fmla="*/ 228679 w 5072180"/>
              <a:gd name="connsiteY1" fmla="*/ 0 h 4843502"/>
              <a:gd name="connsiteX2" fmla="*/ 1 w 5072180"/>
              <a:gd name="connsiteY2" fmla="*/ 228678 h 4843502"/>
              <a:gd name="connsiteX3" fmla="*/ 0 w 5072180"/>
              <a:gd name="connsiteY3" fmla="*/ 4843502 h 48435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072180" h="4843502">
                <a:moveTo>
                  <a:pt x="5072180" y="4843501"/>
                </a:moveTo>
                <a:lnTo>
                  <a:pt x="228679" y="0"/>
                </a:lnTo>
                <a:lnTo>
                  <a:pt x="1" y="228678"/>
                </a:lnTo>
                <a:lnTo>
                  <a:pt x="0" y="4843502"/>
                </a:lnTo>
                <a:close/>
              </a:path>
            </a:pathLst>
          </a:custGeom>
          <a:pattFill prst="wdDn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E25334A-5FE3-4DDA-8D32-4796CCFCAA74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8818DF1-D7FD-4C0F-875D-7A07E8F75C06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F9BB384-9E14-4CEA-82C1-21837229D3EF}"/>
              </a:ext>
            </a:extLst>
          </p:cNvPr>
          <p:cNvGrpSpPr/>
          <p:nvPr userDrawn="1"/>
        </p:nvGrpSpPr>
        <p:grpSpPr>
          <a:xfrm rot="16200000">
            <a:off x="431651" y="-917359"/>
            <a:ext cx="1532001" cy="1826463"/>
            <a:chOff x="10800164" y="7142066"/>
            <a:chExt cx="2775293" cy="3308724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862A81A-959D-4EAB-90ED-DB20759BB397}"/>
                </a:ext>
              </a:extLst>
            </p:cNvPr>
            <p:cNvSpPr/>
            <p:nvPr/>
          </p:nvSpPr>
          <p:spPr>
            <a:xfrm rot="2700000">
              <a:off x="10800164" y="7675497"/>
              <a:ext cx="2775293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AAB9E28C-9422-42BD-AECE-29B44B5D63E2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2772239B-C46D-4458-BB4B-DDB12FAB0172}"/>
              </a:ext>
            </a:extLst>
          </p:cNvPr>
          <p:cNvGrpSpPr/>
          <p:nvPr userDrawn="1"/>
        </p:nvGrpSpPr>
        <p:grpSpPr>
          <a:xfrm rot="16200000">
            <a:off x="1992859" y="-497210"/>
            <a:ext cx="818398" cy="986162"/>
            <a:chOff x="10945855" y="7317026"/>
            <a:chExt cx="2483924" cy="2993104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C8A2A1A-1FB9-4CA1-B74E-B293187E51AA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DF2B18BA-6B43-40FA-A23B-D894D6AB468B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22" name="Slide Number Placeholder 4">
            <a:extLst>
              <a:ext uri="{FF2B5EF4-FFF2-40B4-BE49-F238E27FC236}">
                <a16:creationId xmlns:a16="http://schemas.microsoft.com/office/drawing/2014/main" id="{0F332671-6296-47C8-BF26-B2D962F5D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7772A652-7229-2B42-B87B-298C31D6F0C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</p:spTree>
    <p:extLst>
      <p:ext uri="{BB962C8B-B14F-4D97-AF65-F5344CB8AC3E}">
        <p14:creationId xmlns:p14="http://schemas.microsoft.com/office/powerpoint/2010/main" val="16751974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lt 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E9318B2B-E019-4078-9EF0-C9D6281AE31B}"/>
              </a:ext>
            </a:extLst>
          </p:cNvPr>
          <p:cNvGrpSpPr/>
          <p:nvPr userDrawn="1"/>
        </p:nvGrpSpPr>
        <p:grpSpPr>
          <a:xfrm>
            <a:off x="9776075" y="2057401"/>
            <a:ext cx="4413559" cy="3934444"/>
            <a:chOff x="9222437" y="1088097"/>
            <a:chExt cx="5433318" cy="4843502"/>
          </a:xfrm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3E625C0-9656-421F-861F-67C8F93362ED}"/>
                </a:ext>
              </a:extLst>
            </p:cNvPr>
            <p:cNvSpPr/>
            <p:nvPr/>
          </p:nvSpPr>
          <p:spPr>
            <a:xfrm rot="2700000">
              <a:off x="9668983" y="1078460"/>
              <a:ext cx="4406148" cy="5299239"/>
            </a:xfrm>
            <a:custGeom>
              <a:avLst/>
              <a:gdLst>
                <a:gd name="connsiteX0" fmla="*/ 0 w 4406148"/>
                <a:gd name="connsiteY0" fmla="*/ 0 h 5299239"/>
                <a:gd name="connsiteX1" fmla="*/ 4406148 w 4406148"/>
                <a:gd name="connsiteY1" fmla="*/ 4406147 h 5299239"/>
                <a:gd name="connsiteX2" fmla="*/ 3513056 w 4406148"/>
                <a:gd name="connsiteY2" fmla="*/ 5299239 h 5299239"/>
                <a:gd name="connsiteX3" fmla="*/ 1 w 4406148"/>
                <a:gd name="connsiteY3" fmla="*/ 5299239 h 52992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406148" h="5299239">
                  <a:moveTo>
                    <a:pt x="0" y="0"/>
                  </a:moveTo>
                  <a:lnTo>
                    <a:pt x="4406148" y="4406147"/>
                  </a:lnTo>
                  <a:lnTo>
                    <a:pt x="3513056" y="5299239"/>
                  </a:lnTo>
                  <a:lnTo>
                    <a:pt x="1" y="5299239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9F8E490-C6E3-4D00-866F-CD85DD88996E}"/>
                </a:ext>
              </a:extLst>
            </p:cNvPr>
            <p:cNvSpPr/>
            <p:nvPr/>
          </p:nvSpPr>
          <p:spPr>
            <a:xfrm rot="8100000" flipH="1">
              <a:off x="9583575" y="1088097"/>
              <a:ext cx="5072180" cy="4843502"/>
            </a:xfrm>
            <a:custGeom>
              <a:avLst/>
              <a:gdLst>
                <a:gd name="connsiteX0" fmla="*/ 5072180 w 5072180"/>
                <a:gd name="connsiteY0" fmla="*/ 4843501 h 4843502"/>
                <a:gd name="connsiteX1" fmla="*/ 228679 w 5072180"/>
                <a:gd name="connsiteY1" fmla="*/ 0 h 4843502"/>
                <a:gd name="connsiteX2" fmla="*/ 1 w 5072180"/>
                <a:gd name="connsiteY2" fmla="*/ 228678 h 4843502"/>
                <a:gd name="connsiteX3" fmla="*/ 0 w 5072180"/>
                <a:gd name="connsiteY3" fmla="*/ 4843502 h 48435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072180" h="4843502">
                  <a:moveTo>
                    <a:pt x="5072180" y="4843501"/>
                  </a:moveTo>
                  <a:lnTo>
                    <a:pt x="228679" y="0"/>
                  </a:lnTo>
                  <a:lnTo>
                    <a:pt x="1" y="228678"/>
                  </a:lnTo>
                  <a:lnTo>
                    <a:pt x="0" y="4843502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 noProof="0" dirty="0"/>
            </a:p>
          </p:txBody>
        </p:sp>
      </p:grp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E8F5B31-1523-46AE-9455-C33DFC1BDDE0}"/>
              </a:ext>
            </a:extLst>
          </p:cNvPr>
          <p:cNvSpPr/>
          <p:nvPr userDrawn="1"/>
        </p:nvSpPr>
        <p:spPr>
          <a:xfrm rot="2700000">
            <a:off x="11438585" y="5665752"/>
            <a:ext cx="877778" cy="1755556"/>
          </a:xfrm>
          <a:custGeom>
            <a:avLst/>
            <a:gdLst>
              <a:gd name="connsiteX0" fmla="*/ 0 w 877778"/>
              <a:gd name="connsiteY0" fmla="*/ 0 h 1755556"/>
              <a:gd name="connsiteX1" fmla="*/ 877778 w 877778"/>
              <a:gd name="connsiteY1" fmla="*/ 877778 h 1755556"/>
              <a:gd name="connsiteX2" fmla="*/ 0 w 877778"/>
              <a:gd name="connsiteY2" fmla="*/ 1755556 h 17555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77778" h="1755556">
                <a:moveTo>
                  <a:pt x="0" y="0"/>
                </a:moveTo>
                <a:lnTo>
                  <a:pt x="877778" y="877778"/>
                </a:lnTo>
                <a:lnTo>
                  <a:pt x="0" y="175555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5D17048F-C2E1-4775-BC32-50BD6219F89D}"/>
              </a:ext>
            </a:extLst>
          </p:cNvPr>
          <p:cNvSpPr/>
          <p:nvPr userDrawn="1"/>
        </p:nvSpPr>
        <p:spPr>
          <a:xfrm rot="8100000" flipH="1">
            <a:off x="10582265" y="5841410"/>
            <a:ext cx="2372348" cy="1186174"/>
          </a:xfrm>
          <a:custGeom>
            <a:avLst/>
            <a:gdLst>
              <a:gd name="connsiteX0" fmla="*/ 2372348 w 2372348"/>
              <a:gd name="connsiteY0" fmla="*/ 1186174 h 1186174"/>
              <a:gd name="connsiteX1" fmla="*/ 1186174 w 2372348"/>
              <a:gd name="connsiteY1" fmla="*/ 0 h 1186174"/>
              <a:gd name="connsiteX2" fmla="*/ 0 w 2372348"/>
              <a:gd name="connsiteY2" fmla="*/ 1186174 h 118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72348" h="1186174">
                <a:moveTo>
                  <a:pt x="2372348" y="1186174"/>
                </a:moveTo>
                <a:lnTo>
                  <a:pt x="1186174" y="0"/>
                </a:lnTo>
                <a:lnTo>
                  <a:pt x="0" y="1186174"/>
                </a:lnTo>
                <a:close/>
              </a:path>
            </a:pathLst>
          </a:custGeom>
          <a:pattFill prst="wdUpDiag">
            <a:fgClr>
              <a:schemeClr val="accent1">
                <a:lumMod val="60000"/>
                <a:lumOff val="40000"/>
              </a:schemeClr>
            </a:fgClr>
            <a:bgClr>
              <a:schemeClr val="accent2">
                <a:lumMod val="50000"/>
              </a:schemeClr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EAB002AA-4848-49C8-A834-036F860C79A3}"/>
              </a:ext>
            </a:extLst>
          </p:cNvPr>
          <p:cNvGrpSpPr/>
          <p:nvPr userDrawn="1"/>
        </p:nvGrpSpPr>
        <p:grpSpPr>
          <a:xfrm rot="16200000" flipH="1">
            <a:off x="9913705" y="6257994"/>
            <a:ext cx="1052473" cy="1209445"/>
            <a:chOff x="10800165" y="7142066"/>
            <a:chExt cx="2775293" cy="3189215"/>
          </a:xfrm>
        </p:grpSpPr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B187A8-7F8D-469D-A03B-4F835A5746DE}"/>
                </a:ext>
              </a:extLst>
            </p:cNvPr>
            <p:cNvSpPr/>
            <p:nvPr/>
          </p:nvSpPr>
          <p:spPr>
            <a:xfrm rot="2700000">
              <a:off x="10800166" y="7555988"/>
              <a:ext cx="2775292" cy="2775293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3D871D1-A11A-48FB-82A8-8D61AB5CB85C}"/>
                </a:ext>
              </a:extLst>
            </p:cNvPr>
            <p:cNvSpPr/>
            <p:nvPr/>
          </p:nvSpPr>
          <p:spPr>
            <a:xfrm rot="8100000" flipH="1">
              <a:off x="10811837" y="7142066"/>
              <a:ext cx="2751954" cy="2751955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wdDnDiag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2104" y="3886200"/>
            <a:ext cx="7781544" cy="85905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defRPr lang="en-GB" sz="5400" b="1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Section Title 01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194264-A3F5-42E2-9A63-DCCED0457E1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754880"/>
            <a:ext cx="6803136" cy="365760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600" spc="300">
                <a:solidFill>
                  <a:schemeClr val="accent1">
                    <a:lumMod val="20000"/>
                    <a:lumOff val="80000"/>
                  </a:schemeClr>
                </a:solidFill>
                <a:latin typeface="+mn-lt"/>
                <a:cs typeface="Arial" panose="020B0604020202020204" pitchFamily="34" charset="0"/>
              </a:defRPr>
            </a:lvl1pPr>
          </a:lstStyle>
          <a:p>
            <a:pPr marL="228600" lvl="0" indent="-228600"/>
            <a:r>
              <a:rPr lang="en-US" noProof="0"/>
              <a:t>Click to edit Master text styles</a:t>
            </a:r>
          </a:p>
        </p:txBody>
      </p:sp>
      <p:sp>
        <p:nvSpPr>
          <p:cNvPr id="35" name="Slide Number Placeholder 4">
            <a:extLst>
              <a:ext uri="{FF2B5EF4-FFF2-40B4-BE49-F238E27FC236}">
                <a16:creationId xmlns:a16="http://schemas.microsoft.com/office/drawing/2014/main" id="{6F73F836-940E-4B65-A29C-D0869263C9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114788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2CDBB6E5-B91E-4946-9390-E8693855103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0C3CC1C9-1FA0-4FE4-8984-4A8B3728D674}"/>
              </a:ext>
            </a:extLst>
          </p:cNvPr>
          <p:cNvSpPr/>
          <p:nvPr userDrawn="1"/>
        </p:nvSpPr>
        <p:spPr>
          <a:xfrm rot="16200000" flipV="1">
            <a:off x="2855762" y="-2473495"/>
            <a:ext cx="6862743" cy="11809733"/>
          </a:xfrm>
          <a:custGeom>
            <a:avLst/>
            <a:gdLst>
              <a:gd name="connsiteX0" fmla="*/ 6862743 w 6862743"/>
              <a:gd name="connsiteY0" fmla="*/ 11809733 h 11809733"/>
              <a:gd name="connsiteX1" fmla="*/ 6862743 w 6862743"/>
              <a:gd name="connsiteY1" fmla="*/ 7708334 h 11809733"/>
              <a:gd name="connsiteX2" fmla="*/ 4147292 w 6862743"/>
              <a:gd name="connsiteY2" fmla="*/ 7708334 h 11809733"/>
              <a:gd name="connsiteX3" fmla="*/ 4147292 w 6862743"/>
              <a:gd name="connsiteY3" fmla="*/ 7708332 h 11809733"/>
              <a:gd name="connsiteX4" fmla="*/ 6862743 w 6862743"/>
              <a:gd name="connsiteY4" fmla="*/ 7708332 h 11809733"/>
              <a:gd name="connsiteX5" fmla="*/ 4147291 w 6862743"/>
              <a:gd name="connsiteY5" fmla="*/ 4987262 h 11809733"/>
              <a:gd name="connsiteX6" fmla="*/ 4147291 w 6862743"/>
              <a:gd name="connsiteY6" fmla="*/ 3835308 h 11809733"/>
              <a:gd name="connsiteX7" fmla="*/ 307017 w 6862743"/>
              <a:gd name="connsiteY7" fmla="*/ 0 h 11809733"/>
              <a:gd name="connsiteX8" fmla="*/ 0 w 6862743"/>
              <a:gd name="connsiteY8" fmla="*/ 0 h 11809733"/>
              <a:gd name="connsiteX9" fmla="*/ 0 w 6862743"/>
              <a:gd name="connsiteY9" fmla="*/ 11809733 h 118097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3" h="11809733">
                <a:moveTo>
                  <a:pt x="6862743" y="11809733"/>
                </a:moveTo>
                <a:lnTo>
                  <a:pt x="6862743" y="7708334"/>
                </a:lnTo>
                <a:lnTo>
                  <a:pt x="4147292" y="7708334"/>
                </a:lnTo>
                <a:lnTo>
                  <a:pt x="4147292" y="7708332"/>
                </a:lnTo>
                <a:lnTo>
                  <a:pt x="6862743" y="7708332"/>
                </a:lnTo>
                <a:lnTo>
                  <a:pt x="4147291" y="4987262"/>
                </a:lnTo>
                <a:lnTo>
                  <a:pt x="4147291" y="3835308"/>
                </a:lnTo>
                <a:lnTo>
                  <a:pt x="307017" y="0"/>
                </a:lnTo>
                <a:lnTo>
                  <a:pt x="0" y="0"/>
                </a:lnTo>
                <a:lnTo>
                  <a:pt x="0" y="11809733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8E049265-431E-48DE-B7F7-4959930171DC}"/>
              </a:ext>
            </a:extLst>
          </p:cNvPr>
          <p:cNvSpPr/>
          <p:nvPr userDrawn="1"/>
        </p:nvSpPr>
        <p:spPr>
          <a:xfrm rot="16200000" flipV="1">
            <a:off x="2626806" y="-2626805"/>
            <a:ext cx="6862743" cy="12116353"/>
          </a:xfrm>
          <a:custGeom>
            <a:avLst/>
            <a:gdLst>
              <a:gd name="connsiteX0" fmla="*/ 6853871 w 6853871"/>
              <a:gd name="connsiteY0" fmla="*/ 12116353 h 12116353"/>
              <a:gd name="connsiteX1" fmla="*/ 6853871 w 6853871"/>
              <a:gd name="connsiteY1" fmla="*/ 8014954 h 12116353"/>
              <a:gd name="connsiteX2" fmla="*/ 4141930 w 6853871"/>
              <a:gd name="connsiteY2" fmla="*/ 8014954 h 12116353"/>
              <a:gd name="connsiteX3" fmla="*/ 4141930 w 6853871"/>
              <a:gd name="connsiteY3" fmla="*/ 8014952 h 12116353"/>
              <a:gd name="connsiteX4" fmla="*/ 6853871 w 6853871"/>
              <a:gd name="connsiteY4" fmla="*/ 8014952 h 12116353"/>
              <a:gd name="connsiteX5" fmla="*/ 4141930 w 6853871"/>
              <a:gd name="connsiteY5" fmla="*/ 5293882 h 12116353"/>
              <a:gd name="connsiteX6" fmla="*/ 4141930 w 6853871"/>
              <a:gd name="connsiteY6" fmla="*/ 4141928 h 12116353"/>
              <a:gd name="connsiteX7" fmla="*/ 0 w 6853871"/>
              <a:gd name="connsiteY7" fmla="*/ 0 h 12116353"/>
              <a:gd name="connsiteX8" fmla="*/ 0 w 6853871"/>
              <a:gd name="connsiteY8" fmla="*/ 12116353 h 121163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853871" h="12116353">
                <a:moveTo>
                  <a:pt x="6853871" y="12116353"/>
                </a:moveTo>
                <a:lnTo>
                  <a:pt x="6853871" y="8014954"/>
                </a:lnTo>
                <a:lnTo>
                  <a:pt x="4141930" y="8014954"/>
                </a:lnTo>
                <a:lnTo>
                  <a:pt x="4141930" y="8014952"/>
                </a:lnTo>
                <a:lnTo>
                  <a:pt x="6853871" y="8014952"/>
                </a:lnTo>
                <a:lnTo>
                  <a:pt x="4141930" y="5293882"/>
                </a:lnTo>
                <a:lnTo>
                  <a:pt x="4141930" y="4141928"/>
                </a:lnTo>
                <a:lnTo>
                  <a:pt x="0" y="0"/>
                </a:lnTo>
                <a:lnTo>
                  <a:pt x="0" y="12116353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173E5F2D-1F8E-4DCC-857F-932C6C6539BB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CB4C115-EFF9-405C-98BE-F4077B9730D0}"/>
              </a:ext>
            </a:extLst>
          </p:cNvPr>
          <p:cNvSpPr/>
          <p:nvPr userDrawn="1"/>
        </p:nvSpPr>
        <p:spPr>
          <a:xfrm>
            <a:off x="533399" y="914400"/>
            <a:ext cx="1944914" cy="1944914"/>
          </a:xfrm>
          <a:prstGeom prst="ellipse">
            <a:avLst/>
          </a:prstGeom>
          <a:solidFill>
            <a:schemeClr val="accent1">
              <a:lumMod val="50000"/>
            </a:schemeClr>
          </a:solidFill>
          <a:ln w="76200">
            <a:solidFill>
              <a:schemeClr val="accent1">
                <a:alpha val="5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9A300DD-BB54-44ED-A7E4-01CD41EC930F}"/>
              </a:ext>
            </a:extLst>
          </p:cNvPr>
          <p:cNvSpPr txBox="1">
            <a:spLocks/>
          </p:cNvSpPr>
          <p:nvPr userDrawn="1"/>
        </p:nvSpPr>
        <p:spPr>
          <a:xfrm>
            <a:off x="956993" y="923305"/>
            <a:ext cx="1005115" cy="2859313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GB" sz="3600" b="0" i="0" kern="120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pPr algn="ctr"/>
            <a:r>
              <a:rPr lang="en-US" sz="18400" noProof="0" dirty="0">
                <a:solidFill>
                  <a:schemeClr val="accent1">
                    <a:lumMod val="60000"/>
                    <a:lumOff val="40000"/>
                  </a:schemeClr>
                </a:solidFill>
                <a:latin typeface="+mj-lt"/>
              </a:rPr>
              <a:t>“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2374B20-3E42-44AF-BEF1-8AB3306739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33399" y="3200400"/>
            <a:ext cx="7551057" cy="2859313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lnSpc>
                <a:spcPct val="100000"/>
              </a:lnSpc>
              <a:defRPr lang="en-GB" sz="3200" b="0" i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Quote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A4E6C1FF-5925-42B3-B7F9-0A0031BDAD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53169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+ Tex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03618670-D1E4-466C-BDB5-FC890AC3145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1625385"/>
            <a:ext cx="6718300" cy="4093243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4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2pPr>
            <a:lvl3pPr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defRPr sz="12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3pPr>
            <a:lvl4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4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7457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073704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Only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E0C167E-2626-40DB-AACF-D02543E29BB3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409700" y="1749570"/>
            <a:ext cx="9372600" cy="3358860"/>
          </a:xfrm>
        </p:spPr>
        <p:txBody>
          <a:bodyPr anchor="ctr">
            <a:normAutofit/>
          </a:bodyPr>
          <a:lstStyle>
            <a:lvl1pPr marL="0" indent="0" algn="ctr">
              <a:buNone/>
              <a:defRPr sz="6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047448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103A49C-32FF-49E6-86F3-FC2E19517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3365" y="1825625"/>
            <a:ext cx="11215235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36708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EB3E033F-4449-40FA-BC85-BD2712D313DD}"/>
              </a:ext>
            </a:extLst>
          </p:cNvPr>
          <p:cNvSpPr/>
          <p:nvPr userDrawn="1"/>
        </p:nvSpPr>
        <p:spPr>
          <a:xfrm>
            <a:off x="0" y="0"/>
            <a:ext cx="12192000" cy="6884191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3D26743-0505-444C-80B3-E88EE87DF72B}"/>
              </a:ext>
            </a:extLst>
          </p:cNvPr>
          <p:cNvSpPr/>
          <p:nvPr userDrawn="1"/>
        </p:nvSpPr>
        <p:spPr>
          <a:xfrm>
            <a:off x="0" y="0"/>
            <a:ext cx="12192001" cy="6884191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E37145E9-AC61-47D5-9288-8789940F81B6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E2B3ED-9A49-40A7-B8A3-62595FE513F9}"/>
              </a:ext>
            </a:extLst>
          </p:cNvPr>
          <p:cNvSpPr/>
          <p:nvPr userDrawn="1"/>
        </p:nvSpPr>
        <p:spPr>
          <a:xfrm rot="16200000" flipV="1">
            <a:off x="2664629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599AF7E-3E34-4597-AA72-9373A7FDB020}"/>
              </a:ext>
            </a:extLst>
          </p:cNvPr>
          <p:cNvSpPr/>
          <p:nvPr userDrawn="1"/>
        </p:nvSpPr>
        <p:spPr>
          <a:xfrm rot="16200000" flipV="1">
            <a:off x="2664628" y="-2664627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A2DF563-7FAC-46B3-B24C-7E45CD89DA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 vert="horz" wrap="square" lIns="91440" tIns="45720" rIns="91440" bIns="45720" rtlCol="0" anchor="t">
            <a:spAutoFit/>
          </a:bodyPr>
          <a:lstStyle>
            <a:lvl1pPr>
              <a:defRPr lang="en-GB" sz="3200" b="1" spc="-70" baseline="0" dirty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732E1E7-45E3-4264-8F26-66758696DD1E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2E3DF883-8093-49FA-81E1-E5D77F086A25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8944C90-37E5-4BBE-89FF-060627168050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D9EBF8BB-A805-4DDB-B459-082F99815B95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9" name="Rectangle: Single Corner Snipped 18">
              <a:extLst>
                <a:ext uri="{FF2B5EF4-FFF2-40B4-BE49-F238E27FC236}">
                  <a16:creationId xmlns:a16="http://schemas.microsoft.com/office/drawing/2014/main" id="{5D638788-DD47-45E7-939A-FA108A818173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rgbClr val="0C4360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3" name="Rectangle: Single Corner Snipped 2">
              <a:extLst>
                <a:ext uri="{FF2B5EF4-FFF2-40B4-BE49-F238E27FC236}">
                  <a16:creationId xmlns:a16="http://schemas.microsoft.com/office/drawing/2014/main" id="{74BDECEF-EEFE-4332-B3B2-BDE4F82C10FC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18103E00-7E4A-44CD-81AC-06433CAE1110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B51822-97FF-47A7-8E4E-A0F79B4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252200" y="6315075"/>
            <a:ext cx="406400" cy="365125"/>
          </a:xfrm>
        </p:spPr>
        <p:txBody>
          <a:bodyPr/>
          <a:lstStyle>
            <a:lvl1pPr>
              <a:defRPr sz="1000">
                <a:solidFill>
                  <a:schemeClr val="bg1"/>
                </a:solidFill>
                <a:latin typeface="Trade Gothic LT Pro" panose="020B0503040303020004" pitchFamily="34" charset="0"/>
              </a:defRPr>
            </a:lvl1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7FA80A70-18DE-4DB9-9982-BA75BE54C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44500" y="1681163"/>
            <a:ext cx="5157787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6" name="Text Placeholder 4">
            <a:extLst>
              <a:ext uri="{FF2B5EF4-FFF2-40B4-BE49-F238E27FC236}">
                <a16:creationId xmlns:a16="http://schemas.microsoft.com/office/drawing/2014/main" id="{2801C0EF-C078-44B0-AD01-4850E9A65E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00812" y="1681163"/>
            <a:ext cx="5157788" cy="823912"/>
          </a:xfrm>
        </p:spPr>
        <p:txBody>
          <a:bodyPr anchor="t">
            <a:normAutofit/>
          </a:bodyPr>
          <a:lstStyle>
            <a:lvl1pPr marL="0" indent="0" algn="ctr">
              <a:buFont typeface="Arial" panose="020B0604020202020204" pitchFamily="34" charset="0"/>
              <a:buNone/>
              <a:defRPr sz="20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7C9DED91-45F6-4308-A085-1EFACA646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4500" y="2505075"/>
            <a:ext cx="5157787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0574B5E7-B666-439B-9278-67BE1EA6EBC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75412" y="2505075"/>
            <a:ext cx="5183188" cy="3684588"/>
          </a:xfrm>
        </p:spPr>
        <p:txBody>
          <a:bodyPr>
            <a:normAutofit/>
          </a:bodyPr>
          <a:lstStyle>
            <a:lvl1pPr>
              <a:defRPr sz="1800">
                <a:solidFill>
                  <a:schemeClr val="bg1"/>
                </a:solidFill>
              </a:defRPr>
            </a:lvl1pPr>
            <a:lvl2pPr>
              <a:defRPr sz="1600">
                <a:solidFill>
                  <a:schemeClr val="bg1"/>
                </a:solidFill>
              </a:defRPr>
            </a:lvl2pPr>
            <a:lvl3pPr>
              <a:defRPr sz="1400">
                <a:solidFill>
                  <a:schemeClr val="bg1"/>
                </a:solidFill>
              </a:defRPr>
            </a:lvl3pPr>
            <a:lvl4pPr>
              <a:defRPr sz="1200">
                <a:solidFill>
                  <a:schemeClr val="bg1"/>
                </a:solidFill>
              </a:defRPr>
            </a:lvl4pPr>
            <a:lvl5pPr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91671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61B0E15-6FC5-434E-8780-B186D9DB0C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8204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C7B128-34F3-405C-B601-8BAFDB4349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820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5A7754-E8C7-438B-922D-9027C6CF58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12500" y="6356350"/>
            <a:ext cx="660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D6C4-4840-40CC-AC84-17E24B3B7BDE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CDDDB7D-9189-9548-A2B9-81DC62C3C1A3}"/>
              </a:ext>
            </a:extLst>
          </p:cNvPr>
          <p:cNvSpPr/>
          <p:nvPr userDrawn="1"/>
        </p:nvSpPr>
        <p:spPr>
          <a:xfrm>
            <a:off x="0" y="1"/>
            <a:ext cx="12192000" cy="6857999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096D8877-6B4A-4540-8927-767DD7401718}"/>
              </a:ext>
            </a:extLst>
          </p:cNvPr>
          <p:cNvSpPr/>
          <p:nvPr userDrawn="1"/>
        </p:nvSpPr>
        <p:spPr>
          <a:xfrm>
            <a:off x="0" y="1"/>
            <a:ext cx="12192001" cy="6857999"/>
          </a:xfrm>
          <a:custGeom>
            <a:avLst/>
            <a:gdLst>
              <a:gd name="connsiteX0" fmla="*/ 0 w 12192001"/>
              <a:gd name="connsiteY0" fmla="*/ 0 h 6884191"/>
              <a:gd name="connsiteX1" fmla="*/ 7540222 w 12192001"/>
              <a:gd name="connsiteY1" fmla="*/ 0 h 6884191"/>
              <a:gd name="connsiteX2" fmla="*/ 10260629 w 12192001"/>
              <a:gd name="connsiteY2" fmla="*/ 2725573 h 6884191"/>
              <a:gd name="connsiteX3" fmla="*/ 11286710 w 12192001"/>
              <a:gd name="connsiteY3" fmla="*/ 2725573 h 6884191"/>
              <a:gd name="connsiteX4" fmla="*/ 12192000 w 12192001"/>
              <a:gd name="connsiteY4" fmla="*/ 3632581 h 6884191"/>
              <a:gd name="connsiteX5" fmla="*/ 12192001 w 12192001"/>
              <a:gd name="connsiteY5" fmla="*/ 6884191 h 6884191"/>
              <a:gd name="connsiteX6" fmla="*/ 0 w 12192001"/>
              <a:gd name="connsiteY6" fmla="*/ 6884191 h 688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1" h="6884191">
                <a:moveTo>
                  <a:pt x="0" y="0"/>
                </a:moveTo>
                <a:lnTo>
                  <a:pt x="7540222" y="0"/>
                </a:lnTo>
                <a:lnTo>
                  <a:pt x="10260629" y="2725573"/>
                </a:lnTo>
                <a:lnTo>
                  <a:pt x="11286710" y="2725573"/>
                </a:lnTo>
                <a:lnTo>
                  <a:pt x="12192000" y="3632581"/>
                </a:lnTo>
                <a:lnTo>
                  <a:pt x="12192001" y="6884191"/>
                </a:lnTo>
                <a:lnTo>
                  <a:pt x="0" y="6884191"/>
                </a:lnTo>
                <a:close/>
              </a:path>
            </a:pathLst>
          </a:custGeom>
          <a:solidFill>
            <a:schemeClr val="accent2">
              <a:alpha val="7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7">
            <a:extLst>
              <a:ext uri="{FF2B5EF4-FFF2-40B4-BE49-F238E27FC236}">
                <a16:creationId xmlns:a16="http://schemas.microsoft.com/office/drawing/2014/main" id="{5AF2E123-FE0F-8541-8E36-5030C450AA7E}"/>
              </a:ext>
            </a:extLst>
          </p:cNvPr>
          <p:cNvSpPr/>
          <p:nvPr userDrawn="1"/>
        </p:nvSpPr>
        <p:spPr>
          <a:xfrm rot="16200000" flipV="1">
            <a:off x="2964809" y="-2364446"/>
            <a:ext cx="6862744" cy="11591639"/>
          </a:xfrm>
          <a:custGeom>
            <a:avLst/>
            <a:gdLst>
              <a:gd name="connsiteX0" fmla="*/ 6862744 w 6862744"/>
              <a:gd name="connsiteY0" fmla="*/ 11591639 h 11591639"/>
              <a:gd name="connsiteX1" fmla="*/ 6862744 w 6862744"/>
              <a:gd name="connsiteY1" fmla="*/ 5240223 h 11591639"/>
              <a:gd name="connsiteX2" fmla="*/ 4145656 w 6862744"/>
              <a:gd name="connsiteY2" fmla="*/ 5240223 h 11591639"/>
              <a:gd name="connsiteX3" fmla="*/ 4145656 w 6862744"/>
              <a:gd name="connsiteY3" fmla="*/ 5240222 h 11591639"/>
              <a:gd name="connsiteX4" fmla="*/ 6862744 w 6862744"/>
              <a:gd name="connsiteY4" fmla="*/ 5240222 h 11591639"/>
              <a:gd name="connsiteX5" fmla="*/ 4145656 w 6862744"/>
              <a:gd name="connsiteY5" fmla="*/ 2519152 h 11591639"/>
              <a:gd name="connsiteX6" fmla="*/ 4145656 w 6862744"/>
              <a:gd name="connsiteY6" fmla="*/ 1367198 h 11591639"/>
              <a:gd name="connsiteX7" fmla="*/ 2775863 w 6862744"/>
              <a:gd name="connsiteY7" fmla="*/ 0 h 11591639"/>
              <a:gd name="connsiteX8" fmla="*/ 0 w 6862744"/>
              <a:gd name="connsiteY8" fmla="*/ 0 h 11591639"/>
              <a:gd name="connsiteX9" fmla="*/ 0 w 6862744"/>
              <a:gd name="connsiteY9" fmla="*/ 11591639 h 115916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62744" h="11591639">
                <a:moveTo>
                  <a:pt x="6862744" y="11591639"/>
                </a:moveTo>
                <a:lnTo>
                  <a:pt x="6862744" y="5240223"/>
                </a:lnTo>
                <a:lnTo>
                  <a:pt x="4145656" y="5240223"/>
                </a:lnTo>
                <a:lnTo>
                  <a:pt x="4145656" y="5240222"/>
                </a:lnTo>
                <a:lnTo>
                  <a:pt x="6862744" y="5240222"/>
                </a:lnTo>
                <a:lnTo>
                  <a:pt x="4145656" y="2519152"/>
                </a:lnTo>
                <a:lnTo>
                  <a:pt x="4145656" y="1367198"/>
                </a:lnTo>
                <a:lnTo>
                  <a:pt x="2775863" y="0"/>
                </a:lnTo>
                <a:lnTo>
                  <a:pt x="0" y="0"/>
                </a:lnTo>
                <a:lnTo>
                  <a:pt x="0" y="11591639"/>
                </a:lnTo>
                <a:close/>
              </a:path>
            </a:pathLst>
          </a:custGeom>
          <a:pattFill prst="wdDnDiag">
            <a:fgClr>
              <a:schemeClr val="accent2"/>
            </a:fgClr>
            <a:bgClr>
              <a:schemeClr val="accent2">
                <a:lumMod val="75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E5519D99-3B68-924A-9CD0-14B911711CA8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pattFill prst="wdUpDiag">
            <a:fgClr>
              <a:schemeClr val="accent2"/>
            </a:fgClr>
            <a:bgClr>
              <a:schemeClr val="accent2">
                <a:lumMod val="50000"/>
              </a:schemeClr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7">
            <a:extLst>
              <a:ext uri="{FF2B5EF4-FFF2-40B4-BE49-F238E27FC236}">
                <a16:creationId xmlns:a16="http://schemas.microsoft.com/office/drawing/2014/main" id="{A09E21A9-FBEF-144C-A152-FE484F3C55C1}"/>
              </a:ext>
            </a:extLst>
          </p:cNvPr>
          <p:cNvSpPr/>
          <p:nvPr userDrawn="1"/>
        </p:nvSpPr>
        <p:spPr>
          <a:xfrm rot="16200000" flipV="1">
            <a:off x="2664629" y="-2669372"/>
            <a:ext cx="6862744" cy="12192000"/>
          </a:xfrm>
          <a:custGeom>
            <a:avLst/>
            <a:gdLst>
              <a:gd name="connsiteX0" fmla="*/ 6849744 w 6849744"/>
              <a:gd name="connsiteY0" fmla="*/ 12192000 h 12192000"/>
              <a:gd name="connsiteX1" fmla="*/ 6849744 w 6849744"/>
              <a:gd name="connsiteY1" fmla="*/ 5840584 h 12192000"/>
              <a:gd name="connsiteX2" fmla="*/ 4137803 w 6849744"/>
              <a:gd name="connsiteY2" fmla="*/ 5840584 h 12192000"/>
              <a:gd name="connsiteX3" fmla="*/ 4137803 w 6849744"/>
              <a:gd name="connsiteY3" fmla="*/ 5840583 h 12192000"/>
              <a:gd name="connsiteX4" fmla="*/ 6849744 w 6849744"/>
              <a:gd name="connsiteY4" fmla="*/ 5840583 h 12192000"/>
              <a:gd name="connsiteX5" fmla="*/ 4137803 w 6849744"/>
              <a:gd name="connsiteY5" fmla="*/ 3119513 h 12192000"/>
              <a:gd name="connsiteX6" fmla="*/ 4137803 w 6849744"/>
              <a:gd name="connsiteY6" fmla="*/ 1967559 h 12192000"/>
              <a:gd name="connsiteX7" fmla="*/ 2170243 w 6849744"/>
              <a:gd name="connsiteY7" fmla="*/ 0 h 12192000"/>
              <a:gd name="connsiteX8" fmla="*/ 0 w 6849744"/>
              <a:gd name="connsiteY8" fmla="*/ 0 h 12192000"/>
              <a:gd name="connsiteX9" fmla="*/ 0 w 6849744"/>
              <a:gd name="connsiteY9" fmla="*/ 12192000 h 1219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849744" h="12192000">
                <a:moveTo>
                  <a:pt x="6849744" y="12192000"/>
                </a:moveTo>
                <a:lnTo>
                  <a:pt x="6849744" y="5840584"/>
                </a:lnTo>
                <a:lnTo>
                  <a:pt x="4137803" y="5840584"/>
                </a:lnTo>
                <a:lnTo>
                  <a:pt x="4137803" y="5840583"/>
                </a:lnTo>
                <a:lnTo>
                  <a:pt x="6849744" y="5840583"/>
                </a:lnTo>
                <a:lnTo>
                  <a:pt x="4137803" y="3119513"/>
                </a:lnTo>
                <a:lnTo>
                  <a:pt x="4137803" y="1967559"/>
                </a:lnTo>
                <a:lnTo>
                  <a:pt x="2170243" y="0"/>
                </a:lnTo>
                <a:lnTo>
                  <a:pt x="0" y="0"/>
                </a:lnTo>
                <a:lnTo>
                  <a:pt x="0" y="12192000"/>
                </a:lnTo>
                <a:close/>
              </a:path>
            </a:pathLst>
          </a:custGeom>
          <a:solidFill>
            <a:schemeClr val="accent1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0C7F2CB-A8CE-1545-A08D-93592C4BAEEA}"/>
              </a:ext>
            </a:extLst>
          </p:cNvPr>
          <p:cNvSpPr txBox="1">
            <a:spLocks/>
          </p:cNvSpPr>
          <p:nvPr userDrawn="1"/>
        </p:nvSpPr>
        <p:spPr>
          <a:xfrm>
            <a:off x="444500" y="542925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Trebuchet MS" panose="020B0603020202020204" pitchFamily="34" charset="0"/>
                <a:ea typeface="+mj-ea"/>
                <a:cs typeface="+mj-cs"/>
              </a:defRPr>
            </a:lvl1pPr>
          </a:lstStyle>
          <a:p>
            <a:r>
              <a:rPr lang="en-US" noProof="0" dirty="0">
                <a:latin typeface="+mj-lt"/>
              </a:rPr>
              <a:t>Click to edit Master title style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7068FCE4-1B47-3C4B-B091-013120A97D09}"/>
              </a:ext>
            </a:extLst>
          </p:cNvPr>
          <p:cNvGrpSpPr/>
          <p:nvPr userDrawn="1"/>
        </p:nvGrpSpPr>
        <p:grpSpPr>
          <a:xfrm rot="16200000">
            <a:off x="499388" y="-322655"/>
            <a:ext cx="535531" cy="645309"/>
            <a:chOff x="10945855" y="7317026"/>
            <a:chExt cx="2483924" cy="2993104"/>
          </a:xfrm>
        </p:grpSpPr>
        <p:sp>
          <p:nvSpPr>
            <p:cNvPr id="13" name="Freeform: Shape 15">
              <a:extLst>
                <a:ext uri="{FF2B5EF4-FFF2-40B4-BE49-F238E27FC236}">
                  <a16:creationId xmlns:a16="http://schemas.microsoft.com/office/drawing/2014/main" id="{FEC3FDE7-F27E-5E4E-8752-287CAB7792D4}"/>
                </a:ext>
              </a:extLst>
            </p:cNvPr>
            <p:cNvSpPr/>
            <p:nvPr/>
          </p:nvSpPr>
          <p:spPr>
            <a:xfrm rot="2700000">
              <a:off x="10945855" y="7826207"/>
              <a:ext cx="2483923" cy="2483924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14" name="Freeform: Shape 16">
              <a:extLst>
                <a:ext uri="{FF2B5EF4-FFF2-40B4-BE49-F238E27FC236}">
                  <a16:creationId xmlns:a16="http://schemas.microsoft.com/office/drawing/2014/main" id="{81C902DB-0D21-5044-82B6-9E7A70A1BF62}"/>
                </a:ext>
              </a:extLst>
            </p:cNvPr>
            <p:cNvSpPr/>
            <p:nvPr/>
          </p:nvSpPr>
          <p:spPr>
            <a:xfrm rot="8100000" flipH="1">
              <a:off x="10986797" y="7317026"/>
              <a:ext cx="2402031" cy="2402032"/>
            </a:xfrm>
            <a:custGeom>
              <a:avLst/>
              <a:gdLst>
                <a:gd name="connsiteX0" fmla="*/ 754341 w 754341"/>
                <a:gd name="connsiteY0" fmla="*/ 754341 h 754341"/>
                <a:gd name="connsiteX1" fmla="*/ 0 w 754341"/>
                <a:gd name="connsiteY1" fmla="*/ 754341 h 754341"/>
                <a:gd name="connsiteX2" fmla="*/ 0 w 754341"/>
                <a:gd name="connsiteY2" fmla="*/ 0 h 754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4341" h="754341">
                  <a:moveTo>
                    <a:pt x="754341" y="754341"/>
                  </a:moveTo>
                  <a:lnTo>
                    <a:pt x="0" y="754341"/>
                  </a:lnTo>
                  <a:lnTo>
                    <a:pt x="0" y="0"/>
                  </a:lnTo>
                  <a:close/>
                </a:path>
              </a:pathLst>
            </a:custGeom>
            <a:pattFill prst="dkHorz">
              <a:fgClr>
                <a:schemeClr val="accent1">
                  <a:lumMod val="60000"/>
                  <a:lumOff val="40000"/>
                </a:schemeClr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BE1E08A0-195D-694F-947B-986A76FBB93E}"/>
              </a:ext>
            </a:extLst>
          </p:cNvPr>
          <p:cNvGrpSpPr/>
          <p:nvPr userDrawn="1"/>
        </p:nvGrpSpPr>
        <p:grpSpPr>
          <a:xfrm>
            <a:off x="-1" y="1357409"/>
            <a:ext cx="12192001" cy="4846320"/>
            <a:chOff x="-1" y="1357409"/>
            <a:chExt cx="12192001" cy="4917518"/>
          </a:xfrm>
        </p:grpSpPr>
        <p:sp>
          <p:nvSpPr>
            <p:cNvPr id="16" name="Rectangle: Single Corner Snipped 18">
              <a:extLst>
                <a:ext uri="{FF2B5EF4-FFF2-40B4-BE49-F238E27FC236}">
                  <a16:creationId xmlns:a16="http://schemas.microsoft.com/office/drawing/2014/main" id="{ED5DFFCD-1EE3-E64E-B51F-BD7D72413E0B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0" cy="4917518"/>
            </a:xfrm>
            <a:prstGeom prst="snip1Rect">
              <a:avLst>
                <a:gd name="adj" fmla="val 0"/>
              </a:avLst>
            </a:prstGeom>
            <a:pattFill prst="dkVert">
              <a:fgClr>
                <a:schemeClr val="accent5"/>
              </a:fgClr>
              <a:bgClr>
                <a:schemeClr val="accent2">
                  <a:lumMod val="50000"/>
                </a:schemeClr>
              </a:bgClr>
            </a:patt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0" algn="ctr"/>
              <a:endParaRPr lang="en-US" noProof="0" dirty="0"/>
            </a:p>
          </p:txBody>
        </p:sp>
        <p:sp>
          <p:nvSpPr>
            <p:cNvPr id="17" name="Rectangle: Single Corner Snipped 2">
              <a:extLst>
                <a:ext uri="{FF2B5EF4-FFF2-40B4-BE49-F238E27FC236}">
                  <a16:creationId xmlns:a16="http://schemas.microsoft.com/office/drawing/2014/main" id="{C12DB3CA-8E64-AA43-BFBE-A2CA9A816DBE}"/>
                </a:ext>
              </a:extLst>
            </p:cNvPr>
            <p:cNvSpPr/>
            <p:nvPr userDrawn="1"/>
          </p:nvSpPr>
          <p:spPr>
            <a:xfrm flipV="1">
              <a:off x="-1" y="1357409"/>
              <a:ext cx="12192001" cy="4917518"/>
            </a:xfrm>
            <a:prstGeom prst="snip1Rect">
              <a:avLst>
                <a:gd name="adj" fmla="val 19670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</p:grpSp>
      <p:sp>
        <p:nvSpPr>
          <p:cNvPr id="18" name="Freeform: Shape 23">
            <a:extLst>
              <a:ext uri="{FF2B5EF4-FFF2-40B4-BE49-F238E27FC236}">
                <a16:creationId xmlns:a16="http://schemas.microsoft.com/office/drawing/2014/main" id="{A587DEFD-D470-4142-8E0D-A71DDB147C92}"/>
              </a:ext>
            </a:extLst>
          </p:cNvPr>
          <p:cNvSpPr/>
          <p:nvPr userDrawn="1"/>
        </p:nvSpPr>
        <p:spPr>
          <a:xfrm flipH="1">
            <a:off x="10782300" y="5448297"/>
            <a:ext cx="1409700" cy="1409703"/>
          </a:xfrm>
          <a:custGeom>
            <a:avLst/>
            <a:gdLst>
              <a:gd name="connsiteX0" fmla="*/ 754341 w 754341"/>
              <a:gd name="connsiteY0" fmla="*/ 754341 h 754341"/>
              <a:gd name="connsiteX1" fmla="*/ 0 w 754341"/>
              <a:gd name="connsiteY1" fmla="*/ 754341 h 754341"/>
              <a:gd name="connsiteX2" fmla="*/ 0 w 754341"/>
              <a:gd name="connsiteY2" fmla="*/ 0 h 754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54341" h="754341">
                <a:moveTo>
                  <a:pt x="754341" y="754341"/>
                </a:moveTo>
                <a:lnTo>
                  <a:pt x="0" y="754341"/>
                </a:lnTo>
                <a:lnTo>
                  <a:pt x="0" y="0"/>
                </a:lnTo>
                <a:close/>
              </a:path>
            </a:pathLst>
          </a:custGeom>
          <a:pattFill prst="dkHorz">
            <a:fgClr>
              <a:schemeClr val="accent2">
                <a:lumMod val="50000"/>
              </a:schemeClr>
            </a:fgClr>
            <a:bgClr>
              <a:schemeClr val="accent2"/>
            </a:bgClr>
          </a:patt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7D9BF857-7910-734D-A217-5E3344220AA2}"/>
              </a:ext>
            </a:extLst>
          </p:cNvPr>
          <p:cNvSpPr txBox="1">
            <a:spLocks/>
          </p:cNvSpPr>
          <p:nvPr userDrawn="1"/>
        </p:nvSpPr>
        <p:spPr>
          <a:xfrm>
            <a:off x="11252200" y="6315075"/>
            <a:ext cx="4064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000" kern="1200">
                <a:solidFill>
                  <a:schemeClr val="bg1"/>
                </a:solidFill>
                <a:latin typeface="Trade Gothic LT Pro" panose="020B05030403030200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263D6C4-4840-40CC-AC84-17E24B3B7BDE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6660933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0" r:id="rId3"/>
    <p:sldLayoutId id="2147483666" r:id="rId4"/>
    <p:sldLayoutId id="2147483654" r:id="rId5"/>
    <p:sldLayoutId id="2147483661" r:id="rId6"/>
    <p:sldLayoutId id="2147483677" r:id="rId7"/>
    <p:sldLayoutId id="2147483674" r:id="rId8"/>
    <p:sldLayoutId id="2147483665" r:id="rId9"/>
    <p:sldLayoutId id="2147483673" r:id="rId10"/>
    <p:sldLayoutId id="2147483662" r:id="rId11"/>
    <p:sldLayoutId id="2147483663" r:id="rId12"/>
    <p:sldLayoutId id="2147483664" r:id="rId13"/>
    <p:sldLayoutId id="2147483675" r:id="rId14"/>
    <p:sldLayoutId id="2147483676" r:id="rId15"/>
    <p:sldLayoutId id="2147483672" r:id="rId16"/>
    <p:sldLayoutId id="2147483667" r:id="rId17"/>
    <p:sldLayoutId id="2147483668" r:id="rId18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36" userDrawn="1">
          <p15:clr>
            <a:srgbClr val="F26B43"/>
          </p15:clr>
        </p15:guide>
        <p15:guide id="4" orient="horz" pos="336" userDrawn="1">
          <p15:clr>
            <a:srgbClr val="F26B43"/>
          </p15:clr>
        </p15:guide>
        <p15:guide id="5" pos="7344" userDrawn="1">
          <p15:clr>
            <a:srgbClr val="F26B43"/>
          </p15:clr>
        </p15:guide>
        <p15:guide id="6" orient="horz" pos="398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mp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customXml" Target="../ink/ink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customXml" Target="../ink/ink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customXml" Target="../ink/ink9.xml"/><Relationship Id="rId7" Type="http://schemas.openxmlformats.org/officeDocument/2006/relationships/customXml" Target="../ink/ink11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5" Type="http://schemas.openxmlformats.org/officeDocument/2006/relationships/customXml" Target="../ink/ink10.xml"/><Relationship Id="rId10" Type="http://schemas.openxmlformats.org/officeDocument/2006/relationships/image" Target="../media/image34.png"/><Relationship Id="rId4" Type="http://schemas.openxmlformats.org/officeDocument/2006/relationships/image" Target="../media/image31.png"/><Relationship Id="rId9" Type="http://schemas.openxmlformats.org/officeDocument/2006/relationships/customXml" Target="../ink/ink1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41.png"/><Relationship Id="rId18" Type="http://schemas.openxmlformats.org/officeDocument/2006/relationships/customXml" Target="../ink/ink20.xml"/><Relationship Id="rId3" Type="http://schemas.openxmlformats.org/officeDocument/2006/relationships/image" Target="../media/image28.png"/><Relationship Id="rId7" Type="http://schemas.openxmlformats.org/officeDocument/2006/relationships/image" Target="../media/image38.png"/><Relationship Id="rId12" Type="http://schemas.openxmlformats.org/officeDocument/2006/relationships/customXml" Target="../ink/ink17.xml"/><Relationship Id="rId17" Type="http://schemas.openxmlformats.org/officeDocument/2006/relationships/image" Target="../media/image43.png"/><Relationship Id="rId2" Type="http://schemas.openxmlformats.org/officeDocument/2006/relationships/image" Target="../media/image27.png"/><Relationship Id="rId16" Type="http://schemas.openxmlformats.org/officeDocument/2006/relationships/customXml" Target="../ink/ink19.xml"/><Relationship Id="rId1" Type="http://schemas.openxmlformats.org/officeDocument/2006/relationships/slideLayout" Target="../slideLayouts/slideLayout5.xml"/><Relationship Id="rId6" Type="http://schemas.openxmlformats.org/officeDocument/2006/relationships/customXml" Target="../ink/ink1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5" Type="http://schemas.openxmlformats.org/officeDocument/2006/relationships/image" Target="../media/image42.png"/><Relationship Id="rId10" Type="http://schemas.openxmlformats.org/officeDocument/2006/relationships/customXml" Target="../ink/ink16.xml"/><Relationship Id="rId19" Type="http://schemas.openxmlformats.org/officeDocument/2006/relationships/image" Target="../media/image44.png"/><Relationship Id="rId4" Type="http://schemas.openxmlformats.org/officeDocument/2006/relationships/customXml" Target="../ink/ink13.xml"/><Relationship Id="rId9" Type="http://schemas.openxmlformats.org/officeDocument/2006/relationships/image" Target="../media/image39.png"/><Relationship Id="rId14" Type="http://schemas.openxmlformats.org/officeDocument/2006/relationships/customXml" Target="../ink/ink18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31.tmp"/><Relationship Id="rId3" Type="http://schemas.openxmlformats.org/officeDocument/2006/relationships/customXml" Target="../ink/ink21.xml"/><Relationship Id="rId7" Type="http://schemas.openxmlformats.org/officeDocument/2006/relationships/customXml" Target="../ink/ink23.xml"/><Relationship Id="rId12" Type="http://schemas.openxmlformats.org/officeDocument/2006/relationships/image" Target="../media/image50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0.png"/><Relationship Id="rId11" Type="http://schemas.openxmlformats.org/officeDocument/2006/relationships/customXml" Target="../ink/ink25.xml"/><Relationship Id="rId5" Type="http://schemas.openxmlformats.org/officeDocument/2006/relationships/customXml" Target="../ink/ink22.xml"/><Relationship Id="rId10" Type="http://schemas.openxmlformats.org/officeDocument/2006/relationships/image" Target="../media/image49.png"/><Relationship Id="rId4" Type="http://schemas.openxmlformats.org/officeDocument/2006/relationships/image" Target="../media/image46.png"/><Relationship Id="rId9" Type="http://schemas.openxmlformats.org/officeDocument/2006/relationships/customXml" Target="../ink/ink2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mp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customXml" Target="../ink/ink26.xml"/><Relationship Id="rId7" Type="http://schemas.openxmlformats.org/officeDocument/2006/relationships/customXml" Target="../ink/ink28.xm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6.png"/><Relationship Id="rId5" Type="http://schemas.openxmlformats.org/officeDocument/2006/relationships/customXml" Target="../ink/ink27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mp"/><Relationship Id="rId2" Type="http://schemas.openxmlformats.org/officeDocument/2006/relationships/image" Target="../media/image46.tmp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13" Type="http://schemas.openxmlformats.org/officeDocument/2006/relationships/image" Target="../media/image8.png"/><Relationship Id="rId18" Type="http://schemas.openxmlformats.org/officeDocument/2006/relationships/image" Target="../media/image7.png"/><Relationship Id="rId3" Type="http://schemas.openxmlformats.org/officeDocument/2006/relationships/image" Target="../media/image2.jpg"/><Relationship Id="rId7" Type="http://schemas.openxmlformats.org/officeDocument/2006/relationships/customXml" Target="../ink/ink2.xml"/><Relationship Id="rId12" Type="http://schemas.openxmlformats.org/officeDocument/2006/relationships/customXml" Target="../ink/ink4.xml"/><Relationship Id="rId17" Type="http://schemas.openxmlformats.org/officeDocument/2006/relationships/image" Target="../media/image10.png"/><Relationship Id="rId2" Type="http://schemas.openxmlformats.org/officeDocument/2006/relationships/image" Target="../media/image1.jpg"/><Relationship Id="rId16" Type="http://schemas.openxmlformats.org/officeDocument/2006/relationships/customXml" Target="../ink/ink6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11" Type="http://schemas.openxmlformats.org/officeDocument/2006/relationships/image" Target="../media/image4.jpg"/><Relationship Id="rId5" Type="http://schemas.openxmlformats.org/officeDocument/2006/relationships/customXml" Target="../ink/ink1.xml"/><Relationship Id="rId15" Type="http://schemas.openxmlformats.org/officeDocument/2006/relationships/image" Target="../media/image9.png"/><Relationship Id="rId10" Type="http://schemas.openxmlformats.org/officeDocument/2006/relationships/image" Target="../media/image6.png"/><Relationship Id="rId4" Type="http://schemas.openxmlformats.org/officeDocument/2006/relationships/image" Target="../media/image3.jpg"/><Relationship Id="rId9" Type="http://schemas.openxmlformats.org/officeDocument/2006/relationships/customXml" Target="../ink/ink3.xml"/><Relationship Id="rId14" Type="http://schemas.openxmlformats.org/officeDocument/2006/relationships/customXml" Target="../ink/ink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mp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2.tmp"/><Relationship Id="rId5" Type="http://schemas.openxmlformats.org/officeDocument/2006/relationships/image" Target="../media/image11.tmp"/><Relationship Id="rId4" Type="http://schemas.openxmlformats.org/officeDocument/2006/relationships/image" Target="../media/image10.tmp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483142" y="1632328"/>
            <a:ext cx="8278592" cy="2570555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Are we set up for financial success?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06719B6-5F32-6B6E-EFB8-BEE133596693}"/>
              </a:ext>
            </a:extLst>
          </p:cNvPr>
          <p:cNvSpPr txBox="1"/>
          <p:nvPr/>
        </p:nvSpPr>
        <p:spPr>
          <a:xfrm>
            <a:off x="6979640" y="5125674"/>
            <a:ext cx="46894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Lucien H. Fuertes</a:t>
            </a:r>
          </a:p>
          <a:p>
            <a:r>
              <a:rPr lang="en-US" sz="2400" b="1" dirty="0">
                <a:solidFill>
                  <a:schemeClr val="bg1"/>
                </a:solidFill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Bethel School of Technology</a:t>
            </a:r>
          </a:p>
        </p:txBody>
      </p:sp>
    </p:spTree>
    <p:extLst>
      <p:ext uri="{BB962C8B-B14F-4D97-AF65-F5344CB8AC3E}">
        <p14:creationId xmlns:p14="http://schemas.microsoft.com/office/powerpoint/2010/main" val="394693459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5E3981-F0D7-482C-A8E0-6A57700BE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20FC4EE-F318-4344-9E3C-B950ADB638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74126B4-1E6C-4FFF-9282-40E18A85A07F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>
                <a:latin typeface="+mj-lt"/>
              </a:rPr>
              <a:t>https://www.consumerfinance.gov/data-research/financial-well-being-survey-data/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00A9570-5EF6-4AFB-9FCA-7C8998E3FEB1}"/>
              </a:ext>
            </a:extLst>
          </p:cNvPr>
          <p:cNvSpPr>
            <a:spLocks noGrp="1"/>
          </p:cNvSpPr>
          <p:nvPr>
            <p:ph type="body" sz="quarter" idx="4"/>
          </p:nvPr>
        </p:nvSpPr>
        <p:spPr>
          <a:xfrm>
            <a:off x="7359527" y="1367407"/>
            <a:ext cx="4832473" cy="5069265"/>
          </a:xfrm>
        </p:spPr>
        <p:txBody>
          <a:bodyPr>
            <a:normAutofit fontScale="92500" lnSpcReduction="20000"/>
          </a:bodyPr>
          <a:lstStyle/>
          <a:p>
            <a:r>
              <a:rPr lang="en-US" sz="1700" b="1" dirty="0">
                <a:latin typeface="+mj-lt"/>
              </a:rPr>
              <a:t>The National Financial Well-Being Survey was conducted in English and Spanish via web mode between October 27, 2016 and December 5, 2016. </a:t>
            </a:r>
          </a:p>
          <a:p>
            <a:r>
              <a:rPr lang="en-US" sz="1700" b="1" dirty="0">
                <a:latin typeface="+mj-lt"/>
              </a:rPr>
              <a:t>Sample size: 6,394</a:t>
            </a:r>
          </a:p>
          <a:p>
            <a:r>
              <a:rPr lang="en-US" sz="1700" b="1" dirty="0">
                <a:latin typeface="+mj-lt"/>
              </a:rPr>
              <a:t>Total Variables: 217</a:t>
            </a:r>
          </a:p>
          <a:p>
            <a:r>
              <a:rPr lang="en-US" sz="1700" b="1" dirty="0">
                <a:latin typeface="+mj-lt"/>
              </a:rPr>
              <a:t>Key variables used:</a:t>
            </a:r>
          </a:p>
          <a:p>
            <a:pPr lvl="1"/>
            <a:r>
              <a:rPr lang="en-US" sz="1500" b="1" dirty="0" err="1">
                <a:latin typeface="+mj-lt"/>
              </a:rPr>
              <a:t>FWBscore</a:t>
            </a:r>
            <a:r>
              <a:rPr lang="en-US" sz="1500" b="1" dirty="0">
                <a:latin typeface="+mj-lt"/>
              </a:rPr>
              <a:t> – financial well-being score</a:t>
            </a:r>
          </a:p>
          <a:p>
            <a:pPr lvl="1"/>
            <a:r>
              <a:rPr lang="en-US" sz="1500" b="1" dirty="0" err="1">
                <a:latin typeface="+mj-lt"/>
              </a:rPr>
              <a:t>FSscore</a:t>
            </a:r>
            <a:r>
              <a:rPr lang="en-US" sz="1500" b="1" dirty="0">
                <a:latin typeface="+mj-lt"/>
              </a:rPr>
              <a:t> – financial skill score</a:t>
            </a:r>
          </a:p>
          <a:p>
            <a:pPr lvl="1"/>
            <a:r>
              <a:rPr lang="en-US" sz="1500" b="1" dirty="0">
                <a:latin typeface="+mj-lt"/>
              </a:rPr>
              <a:t>FS1_7 – can make myself save</a:t>
            </a:r>
          </a:p>
          <a:p>
            <a:pPr lvl="1"/>
            <a:r>
              <a:rPr lang="en-US" sz="1500" b="1" dirty="0">
                <a:latin typeface="+mj-lt"/>
              </a:rPr>
              <a:t>SAVINGSRANGES – current money saved</a:t>
            </a:r>
          </a:p>
          <a:p>
            <a:pPr lvl="1"/>
            <a:r>
              <a:rPr lang="en-US" sz="1500" b="1" dirty="0">
                <a:latin typeface="+mj-lt"/>
              </a:rPr>
              <a:t>PAREDUC – parent’s highest education</a:t>
            </a:r>
          </a:p>
          <a:p>
            <a:pPr lvl="1"/>
            <a:r>
              <a:rPr lang="en-US" sz="1500" b="1" dirty="0">
                <a:latin typeface="+mj-lt"/>
              </a:rPr>
              <a:t>PPINCIMP – participant’s current household income</a:t>
            </a:r>
          </a:p>
          <a:p>
            <a:pPr lvl="1"/>
            <a:r>
              <a:rPr lang="en-US" sz="1500" b="1" dirty="0">
                <a:latin typeface="+mj-lt"/>
              </a:rPr>
              <a:t>FINGOALS – has or had financial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CHANGEABLE - Belief that ability to manage money is NOT changeable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ABSORBSHOCK - Confidence in ability to raise 2,000 in the next 30 days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SELFCONTROL_3 - I am able to work diligently toward long-term goals</a:t>
            </a:r>
          </a:p>
          <a:p>
            <a:pPr lvl="1"/>
            <a:r>
              <a:rPr lang="en-US" sz="1600" b="1" i="0" dirty="0">
                <a:effectLst/>
                <a:latin typeface="+mj-lt"/>
              </a:rPr>
              <a:t>PEM - Everyone has a fair chance at moving up the economic ladder</a:t>
            </a:r>
            <a:endParaRPr lang="en-US" sz="1500" b="1" dirty="0">
              <a:latin typeface="+mj-lt"/>
            </a:endParaRP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1D171A1D-78E1-662B-EE0A-3AB7749110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09470" y="2520003"/>
            <a:ext cx="7180562" cy="3916669"/>
          </a:xfrm>
        </p:spPr>
      </p:pic>
    </p:spTree>
    <p:extLst>
      <p:ext uri="{BB962C8B-B14F-4D97-AF65-F5344CB8AC3E}">
        <p14:creationId xmlns:p14="http://schemas.microsoft.com/office/powerpoint/2010/main" val="3607270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Financial Well-Being measured?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369AE9-D6C2-170F-A22B-9B0CDDC22BF8}"/>
              </a:ext>
            </a:extLst>
          </p:cNvPr>
          <p:cNvSpPr txBox="1"/>
          <p:nvPr/>
        </p:nvSpPr>
        <p:spPr>
          <a:xfrm>
            <a:off x="444500" y="1034093"/>
            <a:ext cx="609460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u="none" strike="noStrike" baseline="0" dirty="0">
                <a:solidFill>
                  <a:schemeClr val="bg1"/>
                </a:solidFill>
                <a:latin typeface="+mj-lt"/>
              </a:rPr>
              <a:t>The CFPB Financial Well-Being Scale consists of 10 items.</a:t>
            </a:r>
            <a:r>
              <a:rPr lang="en-US" sz="800" b="0" i="0" u="none" strike="noStrike" baseline="0" dirty="0">
                <a:solidFill>
                  <a:schemeClr val="bg1"/>
                </a:solidFill>
                <a:latin typeface="+mj-lt"/>
              </a:rPr>
              <a:t>19 </a:t>
            </a:r>
            <a:r>
              <a:rPr lang="en-US" sz="1800" b="0" i="0" u="none" strike="noStrike" baseline="0" dirty="0">
                <a:solidFill>
                  <a:schemeClr val="bg1"/>
                </a:solidFill>
                <a:latin typeface="+mj-lt"/>
              </a:rPr>
              <a:t>An individual’s responses to each of the 10 items in the scale are converted into a single score.</a:t>
            </a: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D9CBD3-5B77-FF3F-D269-919925063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09" y="2221878"/>
            <a:ext cx="10269383" cy="445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001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Well-being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12</a:t>
            </a:fld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5CE1FD6-F52E-F8E4-03EF-6D04093750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170" y="1736356"/>
            <a:ext cx="8621129" cy="38536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Min: 14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Max: 95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Mean: 56.08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Median: 56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Basic Statistics</a:t>
            </a:r>
          </a:p>
        </p:txBody>
      </p:sp>
    </p:spTree>
    <p:extLst>
      <p:ext uri="{BB962C8B-B14F-4D97-AF65-F5344CB8AC3E}">
        <p14:creationId xmlns:p14="http://schemas.microsoft.com/office/powerpoint/2010/main" val="103573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Financial skill measured?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13</a:t>
            </a:fld>
            <a:endParaRPr lang="en-US" dirty="0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94AF7F92-ED2F-193D-BD3A-51399D2D85CA}"/>
              </a:ext>
            </a:extLst>
          </p:cNvPr>
          <p:cNvGrpSpPr/>
          <p:nvPr/>
        </p:nvGrpSpPr>
        <p:grpSpPr>
          <a:xfrm>
            <a:off x="301886" y="1265707"/>
            <a:ext cx="7181093" cy="4757588"/>
            <a:chOff x="631601" y="1752268"/>
            <a:chExt cx="6565122" cy="456280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EE18D71-F971-3969-4398-D4E0F4DC63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1601" y="2136320"/>
              <a:ext cx="6565122" cy="2298874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DA5A219-4BC0-BF21-A6CE-490FA699A09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1601" y="1752268"/>
              <a:ext cx="6565122" cy="3840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1CFB0632-727C-0A3D-88D3-C382E2311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1601" y="4435194"/>
              <a:ext cx="6565122" cy="1879881"/>
            </a:xfrm>
            <a:prstGeom prst="rect">
              <a:avLst/>
            </a:prstGeom>
          </p:spPr>
        </p:pic>
      </p:grpSp>
      <p:pic>
        <p:nvPicPr>
          <p:cNvPr id="9" name="Picture 8">
            <a:extLst>
              <a:ext uri="{FF2B5EF4-FFF2-40B4-BE49-F238E27FC236}">
                <a16:creationId xmlns:a16="http://schemas.microsoft.com/office/drawing/2014/main" id="{0453FA35-D8D1-FA5D-C14C-7FAEF02C1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69404" y="2758189"/>
            <a:ext cx="1619476" cy="308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83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How’s the Financial skill scale scores</a:t>
            </a:r>
            <a:br>
              <a:rPr lang="en-US" dirty="0"/>
            </a:br>
            <a:r>
              <a:rPr lang="en-US" dirty="0"/>
              <a:t>distributed?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B19EF9-0CC9-D1B1-8F7B-317348E02095}"/>
              </a:ext>
            </a:extLst>
          </p:cNvPr>
          <p:cNvSpPr txBox="1"/>
          <p:nvPr/>
        </p:nvSpPr>
        <p:spPr>
          <a:xfrm>
            <a:off x="3899774" y="5756870"/>
            <a:ext cx="15351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Min: 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Max: 85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34B37B0-2CA4-2B79-39B3-37AEA87E55A6}"/>
              </a:ext>
            </a:extLst>
          </p:cNvPr>
          <p:cNvSpPr txBox="1"/>
          <p:nvPr/>
        </p:nvSpPr>
        <p:spPr>
          <a:xfrm>
            <a:off x="5696534" y="5764819"/>
            <a:ext cx="21210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Mean: 50.78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Median: 50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8FD4D-208F-F98D-D581-13C8398F076B}"/>
              </a:ext>
            </a:extLst>
          </p:cNvPr>
          <p:cNvSpPr txBox="1"/>
          <p:nvPr/>
        </p:nvSpPr>
        <p:spPr>
          <a:xfrm>
            <a:off x="983842" y="5926117"/>
            <a:ext cx="2785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  <a:latin typeface="+mj-lt"/>
              </a:rPr>
              <a:t>Basic Statistics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8A1BC56-0BF5-4DE3-3A1B-B757513BA9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056" y="1581166"/>
            <a:ext cx="8829765" cy="394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231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Methods Used</a:t>
            </a:r>
          </a:p>
        </p:txBody>
      </p:sp>
      <p:sp>
        <p:nvSpPr>
          <p:cNvPr id="5" name="Title 6">
            <a:extLst>
              <a:ext uri="{FF2B5EF4-FFF2-40B4-BE49-F238E27FC236}">
                <a16:creationId xmlns:a16="http://schemas.microsoft.com/office/drawing/2014/main" id="{E4E0B688-96A2-13E2-E111-B7331AB778D5}"/>
              </a:ext>
            </a:extLst>
          </p:cNvPr>
          <p:cNvSpPr txBox="1">
            <a:spLocks/>
          </p:cNvSpPr>
          <p:nvPr/>
        </p:nvSpPr>
        <p:spPr>
          <a:xfrm>
            <a:off x="363115" y="1658432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Tools</a:t>
            </a: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1365A5BB-E76D-FDE8-0AC7-642A6CF55AED}"/>
              </a:ext>
            </a:extLst>
          </p:cNvPr>
          <p:cNvSpPr txBox="1">
            <a:spLocks/>
          </p:cNvSpPr>
          <p:nvPr/>
        </p:nvSpPr>
        <p:spPr>
          <a:xfrm>
            <a:off x="444500" y="3315041"/>
            <a:ext cx="11214100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Analyses </a:t>
            </a:r>
          </a:p>
        </p:txBody>
      </p:sp>
      <p:sp>
        <p:nvSpPr>
          <p:cNvPr id="9" name="Text Placeholder 9">
            <a:extLst>
              <a:ext uri="{FF2B5EF4-FFF2-40B4-BE49-F238E27FC236}">
                <a16:creationId xmlns:a16="http://schemas.microsoft.com/office/drawing/2014/main" id="{DC2F03EE-E049-F537-99BD-7B314BF5655D}"/>
              </a:ext>
            </a:extLst>
          </p:cNvPr>
          <p:cNvSpPr txBox="1">
            <a:spLocks/>
          </p:cNvSpPr>
          <p:nvPr/>
        </p:nvSpPr>
        <p:spPr>
          <a:xfrm>
            <a:off x="363115" y="2234685"/>
            <a:ext cx="584724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RStudio</a:t>
            </a:r>
          </a:p>
          <a:p>
            <a:r>
              <a:rPr lang="en-US" dirty="0" err="1">
                <a:latin typeface="+mj-lt"/>
              </a:rPr>
              <a:t>Jupyter</a:t>
            </a:r>
            <a:r>
              <a:rPr lang="en-US" dirty="0">
                <a:latin typeface="+mj-lt"/>
              </a:rPr>
              <a:t> Notebooks</a:t>
            </a:r>
          </a:p>
        </p:txBody>
      </p:sp>
      <p:sp>
        <p:nvSpPr>
          <p:cNvPr id="11" name="Text Placeholder 9">
            <a:extLst>
              <a:ext uri="{FF2B5EF4-FFF2-40B4-BE49-F238E27FC236}">
                <a16:creationId xmlns:a16="http://schemas.microsoft.com/office/drawing/2014/main" id="{6EAAB756-4921-A0A0-A274-BFF99A521D82}"/>
              </a:ext>
            </a:extLst>
          </p:cNvPr>
          <p:cNvSpPr txBox="1">
            <a:spLocks/>
          </p:cNvSpPr>
          <p:nvPr/>
        </p:nvSpPr>
        <p:spPr>
          <a:xfrm>
            <a:off x="363115" y="3897859"/>
            <a:ext cx="5847243" cy="13017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One-Way Between Subject ANOVA</a:t>
            </a:r>
          </a:p>
          <a:p>
            <a:r>
              <a:rPr lang="en-US" dirty="0">
                <a:latin typeface="+mj-lt"/>
              </a:rPr>
              <a:t>Independent Chi-Square</a:t>
            </a:r>
          </a:p>
          <a:p>
            <a:r>
              <a:rPr lang="en-US" dirty="0">
                <a:latin typeface="+mj-lt"/>
              </a:rPr>
              <a:t>Pearson's product-moment correlation</a:t>
            </a:r>
          </a:p>
          <a:p>
            <a:r>
              <a:rPr lang="en-US" dirty="0">
                <a:latin typeface="+mj-lt"/>
              </a:rPr>
              <a:t>K nearest neighbors prediction</a:t>
            </a:r>
          </a:p>
          <a:p>
            <a:endParaRPr lang="en-US" dirty="0">
              <a:latin typeface="+mj-lt"/>
            </a:endParaRPr>
          </a:p>
        </p:txBody>
      </p:sp>
      <p:sp>
        <p:nvSpPr>
          <p:cNvPr id="6" name="Title 6">
            <a:extLst>
              <a:ext uri="{FF2B5EF4-FFF2-40B4-BE49-F238E27FC236}">
                <a16:creationId xmlns:a16="http://schemas.microsoft.com/office/drawing/2014/main" id="{EF3542C8-CBD4-5EBC-F851-294BE6B8E53E}"/>
              </a:ext>
            </a:extLst>
          </p:cNvPr>
          <p:cNvSpPr txBox="1">
            <a:spLocks/>
          </p:cNvSpPr>
          <p:nvPr/>
        </p:nvSpPr>
        <p:spPr>
          <a:xfrm>
            <a:off x="5339185" y="1705719"/>
            <a:ext cx="5913015" cy="535531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GB" sz="3200" b="1" kern="1200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Data Wrangling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5F88DDAB-D704-5DED-2E66-E12FFA8FC9FE}"/>
              </a:ext>
            </a:extLst>
          </p:cNvPr>
          <p:cNvSpPr txBox="1">
            <a:spLocks/>
          </p:cNvSpPr>
          <p:nvPr/>
        </p:nvSpPr>
        <p:spPr>
          <a:xfrm>
            <a:off x="5339185" y="2281972"/>
            <a:ext cx="5725893" cy="10412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600"/>
              </a:spcBef>
              <a:spcAft>
                <a:spcPts val="400"/>
              </a:spcAft>
              <a:buClr>
                <a:schemeClr val="accent2"/>
              </a:buClr>
              <a:buFont typeface="Arial" panose="020B0604020202020204" pitchFamily="34" charset="0"/>
              <a:buChar char="•"/>
              <a:defRPr sz="1200" kern="1200">
                <a:solidFill>
                  <a:schemeClr val="bg1"/>
                </a:solidFill>
                <a:latin typeface="+mn-lt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Sub-setting (selecting only the needed variables into a new dataset</a:t>
            </a:r>
          </a:p>
          <a:p>
            <a:r>
              <a:rPr lang="en-US" dirty="0">
                <a:latin typeface="+mj-lt"/>
              </a:rPr>
              <a:t>Filtering (removing unwanted values like negative values form the dataset)</a:t>
            </a:r>
          </a:p>
          <a:p>
            <a:r>
              <a:rPr lang="en-US" dirty="0">
                <a:latin typeface="+mj-lt"/>
              </a:rPr>
              <a:t>Removing NA or missing values</a:t>
            </a:r>
          </a:p>
          <a:p>
            <a:r>
              <a:rPr lang="en-US" dirty="0">
                <a:latin typeface="+mj-lt"/>
              </a:rPr>
              <a:t>Recoding</a:t>
            </a:r>
          </a:p>
          <a:p>
            <a:r>
              <a:rPr lang="en-US" dirty="0">
                <a:latin typeface="+mj-lt"/>
              </a:rPr>
              <a:t>Variable renaming</a:t>
            </a:r>
          </a:p>
        </p:txBody>
      </p:sp>
    </p:spTree>
    <p:extLst>
      <p:ext uri="{BB962C8B-B14F-4D97-AF65-F5344CB8AC3E}">
        <p14:creationId xmlns:p14="http://schemas.microsoft.com/office/powerpoint/2010/main" val="2015566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16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800" b="1" u="sng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4116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164" y="584870"/>
            <a:ext cx="11214100" cy="535531"/>
          </a:xfrm>
        </p:spPr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17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507A7D-73B5-13DE-A479-93DBDBD20A90}"/>
              </a:ext>
            </a:extLst>
          </p:cNvPr>
          <p:cNvSpPr txBox="1"/>
          <p:nvPr/>
        </p:nvSpPr>
        <p:spPr>
          <a:xfrm>
            <a:off x="243165" y="1120401"/>
            <a:ext cx="10293408" cy="6868483"/>
          </a:xfrm>
          <a:prstGeom prst="rect">
            <a:avLst/>
          </a:prstGeom>
        </p:spPr>
        <p:txBody>
          <a:bodyPr vert="horz" wrap="square" lIns="91440" tIns="45720" rIns="91440" bIns="45720" rtlCol="0" anchor="t">
            <a:sp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lang="en-GB" sz="3200" b="1" spc="-70" baseline="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50000"/>
              </a:lnSpc>
            </a:pPr>
            <a:r>
              <a:rPr lang="en-US" sz="2000" dirty="0"/>
              <a:t>Evaluation Questions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Q1. How does the Financial Skill score correlate to the Financial Well-being score?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Q2. How does FS1_7 "I know how to make myself save" correlate to SAVINGSRANGES “how much money do you have in savings today”?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Q3. How does PAREDUC Influence current income PPINCIMP?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Q4. Is there a difference in PPINCIMP based on whether the participant sets FINGOALS or not?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Q5. How does the </a:t>
            </a:r>
            <a:r>
              <a:rPr lang="en-US" sz="2000" b="0" dirty="0" err="1"/>
              <a:t>FWBscore</a:t>
            </a:r>
            <a:r>
              <a:rPr lang="en-US" sz="2000" b="0" dirty="0"/>
              <a:t> compare between the top third and bottom third income brackets?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b="0" dirty="0"/>
              <a:t>Q6. </a:t>
            </a:r>
            <a:r>
              <a:rPr lang="en-US" sz="2000" b="0" dirty="0">
                <a:solidFill>
                  <a:schemeClr val="bg1"/>
                </a:solidFill>
              </a:rPr>
              <a:t>Can we predict Financial Well-being Score category (High, Medium or Low) based on the following variables: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bg1"/>
                </a:solidFill>
                <a:latin typeface="+mj-lt"/>
              </a:rPr>
              <a:t>CHANGEABLE , ABSORBSHOCK, SELFCONTROL_3, PEM, PPEDUC</a:t>
            </a:r>
            <a:endParaRPr lang="en-US" sz="1600" dirty="0">
              <a:latin typeface="+mj-lt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206876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18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4B251F0-439B-F52B-7219-E64A0C9E8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847" y="1521654"/>
            <a:ext cx="7889341" cy="48688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FFC4CB3-7A87-988D-3046-7318B676FB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9414" y="1656102"/>
            <a:ext cx="3673294" cy="1448002"/>
          </a:xfrm>
          <a:prstGeom prst="rect">
            <a:avLst/>
          </a:prstGeom>
          <a:ln>
            <a:solidFill>
              <a:schemeClr val="accent1"/>
            </a:solidFill>
          </a:ln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14:cNvPr>
              <p14:cNvContentPartPr/>
              <p14:nvPr/>
            </p14:nvContentPartPr>
            <p14:xfrm>
              <a:off x="9596735" y="2172382"/>
              <a:ext cx="1047960" cy="5184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B0B70BFC-6645-787C-908D-C95AF314AEF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43095" y="2064742"/>
                <a:ext cx="1155600" cy="267480"/>
              </a:xfrm>
              <a:prstGeom prst="rect">
                <a:avLst/>
              </a:prstGeom>
            </p:spPr>
          </p:pic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A42757AE-C7B4-8668-6221-9615FAA1BA35}"/>
              </a:ext>
            </a:extLst>
          </p:cNvPr>
          <p:cNvSpPr txBox="1"/>
          <p:nvPr/>
        </p:nvSpPr>
        <p:spPr>
          <a:xfrm>
            <a:off x="8294914" y="4104761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49% - Medium</a:t>
            </a:r>
          </a:p>
        </p:txBody>
      </p:sp>
      <p:sp>
        <p:nvSpPr>
          <p:cNvPr id="9" name="Title 6">
            <a:extLst>
              <a:ext uri="{FF2B5EF4-FFF2-40B4-BE49-F238E27FC236}">
                <a16:creationId xmlns:a16="http://schemas.microsoft.com/office/drawing/2014/main" id="{E9CD1E9E-D8FE-1A16-486A-4A2557EFDA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Q1. How does the Financial Skill score correlate to the Financial Well-being score?</a:t>
            </a:r>
          </a:p>
        </p:txBody>
      </p:sp>
    </p:spTree>
    <p:extLst>
      <p:ext uri="{BB962C8B-B14F-4D97-AF65-F5344CB8AC3E}">
        <p14:creationId xmlns:p14="http://schemas.microsoft.com/office/powerpoint/2010/main" val="2787713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1421928"/>
          </a:xfrm>
        </p:spPr>
        <p:txBody>
          <a:bodyPr/>
          <a:lstStyle/>
          <a:p>
            <a:r>
              <a:rPr lang="en-US" dirty="0"/>
              <a:t>Q2. How does FS1_7 "I know how to make myself save" correlate to SAVINGSRANGES “how much money do you have in savings today”?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6A16B25C-8B09-5420-DEF4-AA2A9E121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1" y="1975071"/>
            <a:ext cx="6870646" cy="361199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80CA31C-F393-C96F-27DF-FD6D226E1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2213" y="2202584"/>
            <a:ext cx="3709704" cy="132369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960B86-B57B-3B5A-7076-DF46375F950A}"/>
              </a:ext>
            </a:extLst>
          </p:cNvPr>
          <p:cNvSpPr txBox="1"/>
          <p:nvPr/>
        </p:nvSpPr>
        <p:spPr>
          <a:xfrm>
            <a:off x="7632213" y="3915643"/>
            <a:ext cx="352888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Correlation:</a:t>
            </a:r>
          </a:p>
          <a:p>
            <a:r>
              <a:rPr lang="en-US" sz="2800" b="1" dirty="0">
                <a:solidFill>
                  <a:schemeClr val="bg1"/>
                </a:solidFill>
                <a:latin typeface="+mj-lt"/>
              </a:rPr>
              <a:t>44% - Medium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14:cNvPr>
              <p14:cNvContentPartPr/>
              <p14:nvPr/>
            </p14:nvContentPartPr>
            <p14:xfrm>
              <a:off x="9151960" y="2684249"/>
              <a:ext cx="1039680" cy="424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C605839A-D656-36E6-0261-972D5E4CFDCE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098320" y="2576249"/>
                <a:ext cx="1147320" cy="2581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77702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3603898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Q3. How does PAREDUC Influence current income PPINCIMP?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20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9FB4815-DE28-840D-9AD7-D55BD9605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500" y="1450414"/>
            <a:ext cx="10375641" cy="477429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14:cNvPr>
              <p14:cNvContentPartPr/>
              <p14:nvPr/>
            </p14:nvContentPartPr>
            <p14:xfrm>
              <a:off x="144040" y="1777769"/>
              <a:ext cx="956880" cy="4607640"/>
            </p14:xfrm>
          </p:contentPart>
        </mc:Choice>
        <mc:Fallback xmlns="">
          <p:pic>
            <p:nvPicPr>
              <p:cNvPr id="21" name="Ink 20">
                <a:extLst>
                  <a:ext uri="{FF2B5EF4-FFF2-40B4-BE49-F238E27FC236}">
                    <a16:creationId xmlns:a16="http://schemas.microsoft.com/office/drawing/2014/main" id="{9B495A00-59C4-6642-01F1-A5BC5C28316A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5040" y="1769129"/>
                <a:ext cx="974520" cy="4625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14:cNvPr>
              <p14:cNvContentPartPr/>
              <p14:nvPr/>
            </p14:nvContentPartPr>
            <p14:xfrm>
              <a:off x="2843680" y="1728089"/>
              <a:ext cx="596880" cy="4623120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0F708B80-AD3B-98B1-99D6-943CAD78CD17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835040" y="1719089"/>
                <a:ext cx="614520" cy="4640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14:cNvPr>
              <p14:cNvContentPartPr/>
              <p14:nvPr/>
            </p14:nvContentPartPr>
            <p14:xfrm>
              <a:off x="3523000" y="2096729"/>
              <a:ext cx="5399640" cy="7196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9748BA8E-67F4-5BF8-91A3-3DF21F909AB4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514360" y="2087729"/>
                <a:ext cx="5417280" cy="737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14:cNvPr>
              <p14:cNvContentPartPr/>
              <p14:nvPr/>
            </p14:nvContentPartPr>
            <p14:xfrm>
              <a:off x="3606880" y="3993569"/>
              <a:ext cx="5379840" cy="956160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A1952975-476B-F0E1-0EA3-BB07CE04F6C6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597880" y="3984929"/>
                <a:ext cx="5397480" cy="9738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17576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</a:t>
            </a:r>
            <a:r>
              <a:rPr lang="en-US" dirty="0" err="1"/>
              <a:t>Crosstable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21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86696D-1256-FDBC-F2A0-B2E173DD0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68" y="1171896"/>
            <a:ext cx="1981459" cy="13111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55FEC8B-D11B-AD97-8F66-B7E06FAD19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7423" y="1171895"/>
            <a:ext cx="9771743" cy="52702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14:cNvPr>
              <p14:cNvContentPartPr/>
              <p14:nvPr/>
            </p14:nvContentPartPr>
            <p14:xfrm>
              <a:off x="4060120" y="2331089"/>
              <a:ext cx="330480" cy="18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5EB91699-750F-1B10-B28A-382E7441EF0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006120" y="2223449"/>
                <a:ext cx="438120" cy="23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14:cNvPr>
              <p14:cNvContentPartPr/>
              <p14:nvPr/>
            </p14:nvContentPartPr>
            <p14:xfrm>
              <a:off x="5125360" y="2311649"/>
              <a:ext cx="380160" cy="360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A2264072-C6E8-4EC7-FAB3-F7B4966207BB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5071360" y="2204009"/>
                <a:ext cx="4878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14:cNvPr>
              <p14:cNvContentPartPr/>
              <p14:nvPr/>
            </p14:nvContentPartPr>
            <p14:xfrm>
              <a:off x="4051840" y="3228569"/>
              <a:ext cx="352800" cy="972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4A8DA3D9-88EF-9D1C-FA53-09DA70B156A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997840" y="3120929"/>
                <a:ext cx="460440" cy="225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14:cNvPr>
              <p14:cNvContentPartPr/>
              <p14:nvPr/>
            </p14:nvContentPartPr>
            <p14:xfrm>
              <a:off x="5100160" y="3195809"/>
              <a:ext cx="369000" cy="36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58F75C39-6730-9A1B-BC1C-460716B191CD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046520" y="3088169"/>
                <a:ext cx="476640" cy="216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14:cNvPr>
              <p14:cNvContentPartPr/>
              <p14:nvPr/>
            </p14:nvContentPartPr>
            <p14:xfrm>
              <a:off x="5083600" y="4109849"/>
              <a:ext cx="384840" cy="2592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CF38E16-579C-7DE7-24CB-76AA026FB4E9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5029600" y="4002209"/>
                <a:ext cx="492480" cy="241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14:cNvPr>
              <p14:cNvContentPartPr/>
              <p14:nvPr/>
            </p14:nvContentPartPr>
            <p14:xfrm>
              <a:off x="4084960" y="4076729"/>
              <a:ext cx="309960" cy="4068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95228CDB-BADA-AD3D-2F77-4EA0ABBA8775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31320" y="3969089"/>
                <a:ext cx="417600" cy="25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14:cNvPr>
              <p14:cNvContentPartPr/>
              <p14:nvPr/>
            </p14:nvContentPartPr>
            <p14:xfrm>
              <a:off x="4051840" y="4991129"/>
              <a:ext cx="361080" cy="280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B41459A2-8FB6-AAA6-7F89-31B5EBC30A4D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997840" y="4883489"/>
                <a:ext cx="468720" cy="24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14:cNvPr>
              <p14:cNvContentPartPr/>
              <p14:nvPr/>
            </p14:nvContentPartPr>
            <p14:xfrm>
              <a:off x="4076680" y="6341849"/>
              <a:ext cx="864360" cy="1728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E7AACA38-345D-A423-9543-F3A57A91E16E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4023040" y="6233849"/>
                <a:ext cx="972000" cy="23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20820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535531"/>
          </a:xfrm>
        </p:spPr>
        <p:txBody>
          <a:bodyPr/>
          <a:lstStyle/>
          <a:p>
            <a:r>
              <a:rPr lang="en-US" dirty="0"/>
              <a:t>Q3 </a:t>
            </a:r>
            <a:r>
              <a:rPr lang="en-US" dirty="0" err="1"/>
              <a:t>Cont</a:t>
            </a:r>
            <a:r>
              <a:rPr lang="en-US" dirty="0"/>
              <a:t>… Independent Chi-Square Analysis – Post </a:t>
            </a:r>
            <a:r>
              <a:rPr lang="en-US" dirty="0" err="1"/>
              <a:t>Hocs</a:t>
            </a:r>
            <a:endParaRPr lang="en-US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22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EE2BE0F-0C79-5B70-E8DC-2A377FB3C9F6}"/>
              </a:ext>
            </a:extLst>
          </p:cNvPr>
          <p:cNvSpPr txBox="1"/>
          <p:nvPr/>
        </p:nvSpPr>
        <p:spPr>
          <a:xfrm>
            <a:off x="533399" y="1078456"/>
            <a:ext cx="10915261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Post </a:t>
            </a:r>
            <a:r>
              <a:rPr lang="en-US" sz="2000" dirty="0" err="1">
                <a:solidFill>
                  <a:schemeClr val="bg1"/>
                </a:solidFill>
                <a:latin typeface="+mj-lt"/>
              </a:rPr>
              <a:t>Hocs</a:t>
            </a:r>
            <a:r>
              <a:rPr lang="en-US" sz="2000" dirty="0">
                <a:solidFill>
                  <a:schemeClr val="bg1"/>
                </a:solidFill>
                <a:latin typeface="+mj-lt"/>
              </a:rPr>
              <a:t> Interpretation - absolute value of 2 or more is significantly different than the expected value.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high school or less, more participants earn $30k or less than expected and less participants earn more than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some college/associates degree, less participants earn $30K or less than expected but just barely.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Bachelors degree, less participants earn $30k or less than expected and more earn $150K than expected.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For parents with a post grad degree, less participants earn $30K or less than expected and more participants earn $150K or more than expected.</a:t>
            </a:r>
          </a:p>
        </p:txBody>
      </p:sp>
    </p:spTree>
    <p:extLst>
      <p:ext uri="{BB962C8B-B14F-4D97-AF65-F5344CB8AC3E}">
        <p14:creationId xmlns:p14="http://schemas.microsoft.com/office/powerpoint/2010/main" val="2960045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Q4. Is there a difference in PPINCIMP based on whether the participant sets FINGOALS or not?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23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BE18DE0-F4EA-996B-D85D-0B3561CDE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1616102"/>
            <a:ext cx="8520511" cy="510410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14:cNvPr>
              <p14:cNvContentPartPr/>
              <p14:nvPr/>
            </p14:nvContentPartPr>
            <p14:xfrm>
              <a:off x="754452" y="6603520"/>
              <a:ext cx="1669320" cy="7668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C6F9148-5E37-A715-C8B4-ED5E6EDE5A9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45812" y="6594880"/>
                <a:ext cx="1686960" cy="94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14:cNvPr>
              <p14:cNvContentPartPr/>
              <p14:nvPr/>
            </p14:nvContentPartPr>
            <p14:xfrm>
              <a:off x="2473469" y="3376169"/>
              <a:ext cx="4249800" cy="52668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7A6D015E-8A1B-1AA9-4703-58C69441A93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464469" y="3367169"/>
                <a:ext cx="4267440" cy="544320"/>
              </a:xfrm>
              <a:prstGeom prst="rect">
                <a:avLst/>
              </a:prstGeom>
            </p:spPr>
          </p:pic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F4D6C3AB-C0B9-72A3-A926-39FA3D3995A9}"/>
              </a:ext>
            </a:extLst>
          </p:cNvPr>
          <p:cNvGrpSpPr/>
          <p:nvPr/>
        </p:nvGrpSpPr>
        <p:grpSpPr>
          <a:xfrm>
            <a:off x="6608528" y="3317489"/>
            <a:ext cx="152280" cy="117360"/>
            <a:chOff x="6945880" y="3338729"/>
            <a:chExt cx="152280" cy="11736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14:cNvPr>
                <p14:cNvContentPartPr/>
                <p14:nvPr/>
              </p14:nvContentPartPr>
              <p14:xfrm>
                <a:off x="6945880" y="3338729"/>
                <a:ext cx="152280" cy="9000"/>
              </p14:xfrm>
            </p:contentPart>
          </mc:Choice>
          <mc:Fallback xmlns=""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5C2BD460-771B-392C-B527-BEC29AE08BEC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6936880" y="3329729"/>
                  <a:ext cx="169920" cy="26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14:cNvPr>
                <p14:cNvContentPartPr/>
                <p14:nvPr/>
              </p14:nvContentPartPr>
              <p14:xfrm>
                <a:off x="7012840" y="3376169"/>
                <a:ext cx="68400" cy="79920"/>
              </p14:xfrm>
            </p:contentPart>
          </mc:Choice>
          <mc:Fallback xmlns="">
            <p:pic>
              <p:nvPicPr>
                <p:cNvPr id="10" name="Ink 9">
                  <a:extLst>
                    <a:ext uri="{FF2B5EF4-FFF2-40B4-BE49-F238E27FC236}">
                      <a16:creationId xmlns:a16="http://schemas.microsoft.com/office/drawing/2014/main" id="{78AA5676-4F73-D7F6-C624-88E911E50DB2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7003840" y="3367529"/>
                  <a:ext cx="86040" cy="9756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14:cNvPr>
              <p14:cNvContentPartPr/>
              <p14:nvPr/>
            </p14:nvContentPartPr>
            <p14:xfrm>
              <a:off x="8489200" y="2860289"/>
              <a:ext cx="360" cy="36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00CFE56D-9A2A-ED7D-3C23-888B1A31E5B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8480560" y="2851289"/>
                <a:ext cx="18000" cy="1800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4B243E71-7611-958A-32AF-006CE62473C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972455" y="3867908"/>
            <a:ext cx="2772626" cy="88161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4FD35C65-83B3-DE95-8A3A-CE79BE74D5C1}"/>
              </a:ext>
            </a:extLst>
          </p:cNvPr>
          <p:cNvSpPr txBox="1"/>
          <p:nvPr/>
        </p:nvSpPr>
        <p:spPr>
          <a:xfrm>
            <a:off x="8885707" y="2904225"/>
            <a:ext cx="25036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One-Way Between Subject ANOVA</a:t>
            </a:r>
          </a:p>
          <a:p>
            <a:r>
              <a:rPr lang="en-US" dirty="0">
                <a:solidFill>
                  <a:schemeClr val="bg1"/>
                </a:solidFill>
                <a:latin typeface="+mj-lt"/>
              </a:rPr>
              <a:t>P values = 2e-16</a:t>
            </a:r>
          </a:p>
        </p:txBody>
      </p:sp>
    </p:spTree>
    <p:extLst>
      <p:ext uri="{BB962C8B-B14F-4D97-AF65-F5344CB8AC3E}">
        <p14:creationId xmlns:p14="http://schemas.microsoft.com/office/powerpoint/2010/main" val="24110036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4500" y="542925"/>
            <a:ext cx="11214100" cy="978729"/>
          </a:xfrm>
        </p:spPr>
        <p:txBody>
          <a:bodyPr/>
          <a:lstStyle/>
          <a:p>
            <a:r>
              <a:rPr lang="en-US" dirty="0"/>
              <a:t>Q5. How does the </a:t>
            </a:r>
            <a:r>
              <a:rPr lang="en-US" dirty="0" err="1"/>
              <a:t>FWBscore</a:t>
            </a:r>
            <a:r>
              <a:rPr lang="en-US" dirty="0"/>
              <a:t> compare between the top third and bottom third income brackets?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24</a:t>
            </a:fld>
            <a:endParaRPr lang="en-US" dirty="0"/>
          </a:p>
        </p:txBody>
      </p:sp>
      <p:graphicFrame>
        <p:nvGraphicFramePr>
          <p:cNvPr id="3" name="Table 4">
            <a:extLst>
              <a:ext uri="{FF2B5EF4-FFF2-40B4-BE49-F238E27FC236}">
                <a16:creationId xmlns:a16="http://schemas.microsoft.com/office/drawing/2014/main" id="{76613C9B-0F06-C92D-B04A-C16ED3DE3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000517"/>
              </p:ext>
            </p:extLst>
          </p:nvPr>
        </p:nvGraphicFramePr>
        <p:xfrm>
          <a:off x="8374878" y="4394675"/>
          <a:ext cx="3596202" cy="138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89907">
                  <a:extLst>
                    <a:ext uri="{9D8B030D-6E8A-4147-A177-3AD203B41FA5}">
                      <a16:colId xmlns:a16="http://schemas.microsoft.com/office/drawing/2014/main" val="2517567865"/>
                    </a:ext>
                  </a:extLst>
                </a:gridCol>
                <a:gridCol w="1149292">
                  <a:extLst>
                    <a:ext uri="{9D8B030D-6E8A-4147-A177-3AD203B41FA5}">
                      <a16:colId xmlns:a16="http://schemas.microsoft.com/office/drawing/2014/main" val="1649766228"/>
                    </a:ext>
                  </a:extLst>
                </a:gridCol>
                <a:gridCol w="1057003">
                  <a:extLst>
                    <a:ext uri="{9D8B030D-6E8A-4147-A177-3AD203B41FA5}">
                      <a16:colId xmlns:a16="http://schemas.microsoft.com/office/drawing/2014/main" val="266208108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Income bracket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Median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90680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Top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60.96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50135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Bottom 3rd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47.24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189093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3117A260-BA23-53D0-7990-B92D7BD28ACC}"/>
              </a:ext>
            </a:extLst>
          </p:cNvPr>
          <p:cNvSpPr txBox="1"/>
          <p:nvPr/>
        </p:nvSpPr>
        <p:spPr>
          <a:xfrm>
            <a:off x="8309656" y="3762221"/>
            <a:ext cx="23824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Financial Well-being score by income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A40C2F1-EF3C-058A-3628-226BF0F431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77" y="1934850"/>
            <a:ext cx="8163368" cy="384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637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370723" y="242361"/>
            <a:ext cx="10881477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spc="-7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Q6. Can we predict Financial Well-being Score category ( High, Medium or Low) based on the following variables: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CHANGEABLE - Belief that ability to manage money is NOT changeable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ABSORBSHOCK - Confidence in ability to raise 2,000 in the next 30 days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SELFCONTROL_3 - I am able to work diligently toward long-term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PEM - Everyone has a fair chance at moving up the economic ladder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PPEDUC - Education (Highest Degree Received)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D8C059-C6F8-31B9-129F-673C0EC173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19" y="3023362"/>
            <a:ext cx="8434431" cy="32813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8846424" y="3885033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1</a:t>
            </a:r>
          </a:p>
        </p:txBody>
      </p:sp>
    </p:spTree>
    <p:extLst>
      <p:ext uri="{BB962C8B-B14F-4D97-AF65-F5344CB8AC3E}">
        <p14:creationId xmlns:p14="http://schemas.microsoft.com/office/powerpoint/2010/main" val="36235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6B8D8-2263-0D20-F0FD-2A7D718218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Q6 Calculating the error rate to find the best model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9D6AD17-F63B-474C-5097-56385D650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26</a:t>
            </a:fld>
            <a:endParaRPr lang="en-US" noProof="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90A6A97-6D4C-0407-26EC-F05A39CF8A49}"/>
              </a:ext>
            </a:extLst>
          </p:cNvPr>
          <p:cNvSpPr txBox="1"/>
          <p:nvPr/>
        </p:nvSpPr>
        <p:spPr>
          <a:xfrm>
            <a:off x="444500" y="1116348"/>
            <a:ext cx="716498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Ran iterations to find the best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lowest error rate is for k values of 26 and 31 – error rate of 22%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+mj-lt"/>
              </a:rPr>
              <a:t>The original k = 1 value has an error rate of 42%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5974D83-021C-17AA-702D-0B58621ED0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6500" y="2354569"/>
            <a:ext cx="7164987" cy="4457959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14:cNvPr>
              <p14:cNvContentPartPr/>
              <p14:nvPr/>
            </p14:nvContentPartPr>
            <p14:xfrm>
              <a:off x="5429322" y="6005685"/>
              <a:ext cx="457920" cy="320760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6AA60101-02AD-8B81-CC68-FCEC6F5CC92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420322" y="5997045"/>
                <a:ext cx="475560" cy="338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14:cNvPr>
              <p14:cNvContentPartPr/>
              <p14:nvPr/>
            </p14:nvContentPartPr>
            <p14:xfrm>
              <a:off x="6223326" y="6069162"/>
              <a:ext cx="330840" cy="27288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8FAAAC42-8E28-EBF4-FA68-87DB6E1CB6CB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214686" y="6060162"/>
                <a:ext cx="34848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14:cNvPr>
              <p14:cNvContentPartPr/>
              <p14:nvPr/>
            </p14:nvContentPartPr>
            <p14:xfrm>
              <a:off x="1759370" y="2520961"/>
              <a:ext cx="559440" cy="406440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3BBC6AAC-B8EE-3A5A-9937-8FEE23BE1B9D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750370" y="2512321"/>
                <a:ext cx="577080" cy="424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626864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28190D-982E-AA0C-50FF-762548F0CBBF}"/>
              </a:ext>
            </a:extLst>
          </p:cNvPr>
          <p:cNvSpPr txBox="1"/>
          <p:nvPr/>
        </p:nvSpPr>
        <p:spPr>
          <a:xfrm>
            <a:off x="438324" y="603088"/>
            <a:ext cx="993046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Q6 K nearest neighbors with K = 31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334E9C-70CE-C2C2-5885-BE25B9749F3F}"/>
              </a:ext>
            </a:extLst>
          </p:cNvPr>
          <p:cNvSpPr txBox="1"/>
          <p:nvPr/>
        </p:nvSpPr>
        <p:spPr>
          <a:xfrm>
            <a:off x="7655188" y="3105834"/>
            <a:ext cx="26089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K nearest neighbors analysis with k = 31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898A91E-AEAF-5D3D-3698-6510436DF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67" y="1198410"/>
            <a:ext cx="7162102" cy="31776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8172A92-5C15-BFB9-7E2C-7819F1DB8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305" y="4509678"/>
            <a:ext cx="4799814" cy="2274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84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28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/>
              <a:t>My Background</a:t>
            </a:r>
          </a:p>
          <a:p>
            <a:r>
              <a:rPr lang="en-US" sz="2000" dirty="0"/>
              <a:t>Project Introduction</a:t>
            </a:r>
          </a:p>
          <a:p>
            <a:r>
              <a:rPr lang="en-US" sz="2000" dirty="0"/>
              <a:t>Methods Used</a:t>
            </a:r>
          </a:p>
          <a:p>
            <a:r>
              <a:rPr lang="en-US" sz="2000" dirty="0"/>
              <a:t>Results</a:t>
            </a:r>
          </a:p>
          <a:p>
            <a:r>
              <a:rPr lang="en-US" sz="2800" b="1" u="sng" dirty="0"/>
              <a:t>Summary</a:t>
            </a:r>
          </a:p>
          <a:p>
            <a:r>
              <a:rPr lang="en-US" sz="2000" dirty="0"/>
              <a:t>Conclusions</a:t>
            </a:r>
          </a:p>
          <a:p>
            <a:r>
              <a:rPr lang="en-US" sz="2000" dirty="0"/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900551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318222-C0DC-4697-6E88-E2516BC9F78D}"/>
              </a:ext>
            </a:extLst>
          </p:cNvPr>
          <p:cNvSpPr txBox="1"/>
          <p:nvPr/>
        </p:nvSpPr>
        <p:spPr>
          <a:xfrm>
            <a:off x="578840" y="1535185"/>
            <a:ext cx="9873843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Q1 positive correlation (49%) between the Financial Well-being score and the Financial skill score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Q2 positive correlation (44%) between the variable “I know how to make myself save” and the current savings of the participant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Q3 the higher the level of education of the parents, the higher the participant’s income and vice-versa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Q4 the higher the participant’s income, the higher the percent that sets financial goals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Q5 participants in the top third income bracket have higher Financial Well-being scores compared to the participants in the bottom third income bracket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  <a:latin typeface="+mj-lt"/>
              </a:rPr>
              <a:t>Q6 ML model is 73% accurate when predicting the Financial Well-being score</a:t>
            </a:r>
          </a:p>
          <a:p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3090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800" b="1" u="sng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300344288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30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800" b="1" u="sng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02115966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4398C1C-6656-4A73-A680-62A81CDC27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F34E7F-1CFD-698F-EC7A-DA68EAA32E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9B39E1F-2096-5031-D131-AAC74A6BBA20}"/>
              </a:ext>
            </a:extLst>
          </p:cNvPr>
          <p:cNvSpPr txBox="1"/>
          <p:nvPr/>
        </p:nvSpPr>
        <p:spPr>
          <a:xfrm>
            <a:off x="385776" y="1306154"/>
            <a:ext cx="10721248" cy="53553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Q1.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The financial skill of the participants positively correlated to the financial well-being score, however the skill score increased faster than the well-being score meaning that participants may be a little over confident in their skills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Q2.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The participants savings amount correlated positively with their perceived ability that they can save. Their savings ranges increased faster than their perceived ability to save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Q3.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Participant’s parents education level, significantly influences the participant’s current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+mj-lt"/>
              </a:rPr>
              <a:t>Q4.</a:t>
            </a:r>
            <a:r>
              <a:rPr lang="en-US" sz="1800" dirty="0">
                <a:solidFill>
                  <a:schemeClr val="bg1"/>
                </a:solidFill>
                <a:latin typeface="+mj-lt"/>
              </a:rPr>
              <a:t> Setting financial goals seem to lead to higher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Q5.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The higher the financial well-being score, the higher the participant’s income and vice-versa, the lower the financial well-being score, the lower the participant’s income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+mj-lt"/>
              </a:rPr>
              <a:t>Q6.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 CHANGEABLE, ABSORBSHOCK, SELFCONTROL_3, PEM, PPEDUC are not great variables to predict the participant’s financial well-being score. Overall accuracy of the best model is 73%</a:t>
            </a:r>
          </a:p>
          <a:p>
            <a:pPr>
              <a:lnSpc>
                <a:spcPct val="150000"/>
              </a:lnSpc>
            </a:pPr>
            <a:endParaRPr lang="en-US" dirty="0">
              <a:solidFill>
                <a:schemeClr val="bg1"/>
              </a:solidFill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705871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32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800" b="1" u="sng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884794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BE5BF-9922-45FB-8F3F-4446D40A05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5881" y="3046894"/>
            <a:ext cx="4945598" cy="1243584"/>
          </a:xfrm>
        </p:spPr>
        <p:txBody>
          <a:bodyPr/>
          <a:lstStyle/>
          <a:p>
            <a:r>
              <a:rPr lang="en-US" dirty="0"/>
              <a:t>Questions?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156852257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My Background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10276" y="1188858"/>
            <a:ext cx="8498164" cy="2240142"/>
          </a:xfrm>
        </p:spPr>
        <p:txBody>
          <a:bodyPr/>
          <a:lstStyle/>
          <a:p>
            <a:r>
              <a:rPr lang="en-US" sz="1800" dirty="0">
                <a:latin typeface="+mj-lt"/>
              </a:rPr>
              <a:t>Previous Education:  Computer Science Bachelor’s Degree &amp; MIS</a:t>
            </a:r>
          </a:p>
          <a:p>
            <a:r>
              <a:rPr lang="en-US" sz="1800" dirty="0">
                <a:latin typeface="+mj-lt"/>
              </a:rPr>
              <a:t>Previous Employment:  US Air Force (Active Duty &amp; Civilian)</a:t>
            </a:r>
          </a:p>
          <a:p>
            <a:r>
              <a:rPr lang="en-US" sz="1800" dirty="0">
                <a:latin typeface="+mj-lt"/>
              </a:rPr>
              <a:t>Current Employment: Software Developer (SQL) – </a:t>
            </a:r>
            <a:r>
              <a:rPr lang="en-US" sz="1800" dirty="0" err="1">
                <a:latin typeface="+mj-lt"/>
              </a:rPr>
              <a:t>CyraCom</a:t>
            </a:r>
            <a:r>
              <a:rPr lang="en-US" sz="1800" dirty="0">
                <a:latin typeface="+mj-lt"/>
              </a:rPr>
              <a:t> International Language Solutions</a:t>
            </a:r>
          </a:p>
          <a:p>
            <a:r>
              <a:rPr lang="en-US" sz="1800" dirty="0">
                <a:latin typeface="+mj-lt"/>
              </a:rPr>
              <a:t>Other Interests: Personal Finance Coach, Competitive Cyclist, Church Small Groups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4</a:t>
            </a:fld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D5B14-92FA-E8B2-3658-AFE6787E9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62" y="4074933"/>
            <a:ext cx="2986857" cy="224014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A40C91F-1673-B3AA-42EF-409825EAB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0840" y="3117306"/>
            <a:ext cx="2553671" cy="1915253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27CF51AF-9DF2-C249-736C-3E0D1F3190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98995" y="465792"/>
            <a:ext cx="3533865" cy="2827092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BA8DF968-3353-2881-11C7-EC1CB122D13C}"/>
              </a:ext>
            </a:extLst>
          </p:cNvPr>
          <p:cNvGrpSpPr/>
          <p:nvPr/>
        </p:nvGrpSpPr>
        <p:grpSpPr>
          <a:xfrm>
            <a:off x="11139680" y="2308929"/>
            <a:ext cx="631440" cy="289080"/>
            <a:chOff x="10939000" y="1962449"/>
            <a:chExt cx="631440" cy="2890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14:cNvPr>
                <p14:cNvContentPartPr/>
                <p14:nvPr/>
              </p14:nvContentPartPr>
              <p14:xfrm>
                <a:off x="10955920" y="1996289"/>
                <a:ext cx="614520" cy="255240"/>
              </p14:xfrm>
            </p:contentPart>
          </mc:Choice>
          <mc:Fallback xmlns="">
            <p:pic>
              <p:nvPicPr>
                <p:cNvPr id="19" name="Ink 18">
                  <a:extLst>
                    <a:ext uri="{FF2B5EF4-FFF2-40B4-BE49-F238E27FC236}">
                      <a16:creationId xmlns:a16="http://schemas.microsoft.com/office/drawing/2014/main" id="{C2C615A2-84AF-05B2-E246-994527AB2B7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0946920" y="1987289"/>
                  <a:ext cx="632160" cy="27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14:cNvPr>
                <p14:cNvContentPartPr/>
                <p14:nvPr/>
              </p14:nvContentPartPr>
              <p14:xfrm>
                <a:off x="10939000" y="1962449"/>
                <a:ext cx="235440" cy="360"/>
              </p14:xfrm>
            </p:contentPart>
          </mc:Choice>
          <mc:Fallback xmlns=""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9CEF0297-28DE-09D6-1DAE-D6780B0FC941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930000" y="1953809"/>
                  <a:ext cx="253080" cy="180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9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14:cNvPr>
                <p14:cNvContentPartPr/>
                <p14:nvPr/>
              </p14:nvContentPartPr>
              <p14:xfrm>
                <a:off x="10939000" y="1979369"/>
                <a:ext cx="130320" cy="210240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528E9C1E-9462-D26F-F5BA-5DB3F78D9A96}"/>
                    </a:ext>
                  </a:extLst>
                </p:cNvPr>
                <p:cNvPicPr/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10930000" y="1970369"/>
                  <a:ext cx="147960" cy="22788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940E78E7-D853-5EC4-31FB-BF16CC5D51D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94511" y="4355020"/>
            <a:ext cx="3677377" cy="2477122"/>
          </a:xfrm>
          <a:prstGeom prst="rect">
            <a:avLst/>
          </a:prstGeom>
        </p:spPr>
      </p:pic>
      <p:grpSp>
        <p:nvGrpSpPr>
          <p:cNvPr id="33" name="Group 32">
            <a:extLst>
              <a:ext uri="{FF2B5EF4-FFF2-40B4-BE49-F238E27FC236}">
                <a16:creationId xmlns:a16="http://schemas.microsoft.com/office/drawing/2014/main" id="{26A8572C-D394-0C2A-2349-31962F947290}"/>
              </a:ext>
            </a:extLst>
          </p:cNvPr>
          <p:cNvGrpSpPr/>
          <p:nvPr/>
        </p:nvGrpSpPr>
        <p:grpSpPr>
          <a:xfrm>
            <a:off x="7497413" y="4197196"/>
            <a:ext cx="252360" cy="587880"/>
            <a:chOff x="7733200" y="4076729"/>
            <a:chExt cx="252360" cy="58788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12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14:cNvPr>
                <p14:cNvContentPartPr/>
                <p14:nvPr/>
              </p14:nvContentPartPr>
              <p14:xfrm>
                <a:off x="7860280" y="4076729"/>
                <a:ext cx="9720" cy="586440"/>
              </p14:xfrm>
            </p:contentPart>
          </mc:Choice>
          <mc:Fallback xmlns=""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19704748-BAE2-C1F6-1523-680CA2DC5287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7851280" y="4068089"/>
                  <a:ext cx="27360" cy="604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4">
              <p14:nvContentPartPr>
                <p14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14:cNvPr>
                <p14:cNvContentPartPr/>
                <p14:nvPr/>
              </p14:nvContentPartPr>
              <p14:xfrm>
                <a:off x="7733200" y="4510529"/>
                <a:ext cx="135720" cy="154080"/>
              </p14:xfrm>
            </p:contentPart>
          </mc:Choice>
          <mc:Fallback xmlns="">
            <p:pic>
              <p:nvPicPr>
                <p:cNvPr id="31" name="Ink 30">
                  <a:extLst>
                    <a:ext uri="{FF2B5EF4-FFF2-40B4-BE49-F238E27FC236}">
                      <a16:creationId xmlns:a16="http://schemas.microsoft.com/office/drawing/2014/main" id="{EA107439-A97A-5E3D-37FC-40DFCC5BCFF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7724560" y="4501529"/>
                  <a:ext cx="153360" cy="1717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16">
              <p14:nvContentPartPr>
                <p14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14:cNvPr>
                <p14:cNvContentPartPr/>
                <p14:nvPr/>
              </p14:nvContentPartPr>
              <p14:xfrm>
                <a:off x="7876480" y="4487849"/>
                <a:ext cx="109080" cy="117000"/>
              </p14:xfrm>
            </p:contentPart>
          </mc:Choice>
          <mc:Fallback xmlns="">
            <p:pic>
              <p:nvPicPr>
                <p:cNvPr id="32" name="Ink 31">
                  <a:extLst>
                    <a:ext uri="{FF2B5EF4-FFF2-40B4-BE49-F238E27FC236}">
                      <a16:creationId xmlns:a16="http://schemas.microsoft.com/office/drawing/2014/main" id="{6960BF58-D42D-0F0F-9A73-ED9CFB5CB3BE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7867840" y="4478849"/>
                  <a:ext cx="126720" cy="13464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C6698E32-2523-41D6-0456-511074D2EF45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48394" y="3520812"/>
            <a:ext cx="2740814" cy="20727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486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800" b="1" u="sng" dirty="0">
                <a:latin typeface="+mj-lt"/>
              </a:rPr>
              <a:t>Project Introduction</a:t>
            </a:r>
          </a:p>
          <a:p>
            <a:r>
              <a:rPr lang="en-US" sz="2000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9893033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491ACE09-9736-221B-4FBD-01824463D7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6</a:t>
            </a:fld>
            <a:endParaRPr lang="en-US" noProof="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50FE84-4984-643A-C863-FA34DFDD7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711" y="2394961"/>
            <a:ext cx="6449471" cy="131053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2EC8584-A92F-83CB-B443-00B2ABC74D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2722" y="3786297"/>
            <a:ext cx="5922626" cy="145584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FE0809-95AC-8FBB-3004-01481D0B62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23424" y="1003625"/>
            <a:ext cx="5370096" cy="131053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190D99F-5C63-5876-4389-0A73B71FC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434" y="4133847"/>
            <a:ext cx="4158243" cy="147181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D7E4F51-FCA2-B077-A81D-C4819B284BC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431" y="5483252"/>
            <a:ext cx="5542911" cy="131053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7515FCAA-780F-47E6-4DDA-D4305B85D67D}"/>
              </a:ext>
            </a:extLst>
          </p:cNvPr>
          <p:cNvSpPr txBox="1"/>
          <p:nvPr/>
        </p:nvSpPr>
        <p:spPr>
          <a:xfrm>
            <a:off x="98434" y="1244472"/>
            <a:ext cx="49477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1"/>
                </a:solidFill>
                <a:latin typeface="+mj-lt"/>
              </a:rPr>
              <a:t>Today’s Headlines in America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973640D-FB79-1388-4A90-4A12059F04EB}"/>
              </a:ext>
            </a:extLst>
          </p:cNvPr>
          <p:cNvSpPr txBox="1"/>
          <p:nvPr/>
        </p:nvSpPr>
        <p:spPr>
          <a:xfrm>
            <a:off x="79423" y="407618"/>
            <a:ext cx="494777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  <a:latin typeface="+mj-lt"/>
              </a:rPr>
              <a:t>Project Introduction</a:t>
            </a:r>
          </a:p>
        </p:txBody>
      </p:sp>
    </p:spTree>
    <p:extLst>
      <p:ext uri="{BB962C8B-B14F-4D97-AF65-F5344CB8AC3E}">
        <p14:creationId xmlns:p14="http://schemas.microsoft.com/office/powerpoint/2010/main" val="1435607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43832" y="1241289"/>
            <a:ext cx="7533430" cy="1476744"/>
          </a:xfrm>
        </p:spPr>
        <p:txBody>
          <a:bodyPr/>
          <a:lstStyle/>
          <a:p>
            <a:r>
              <a:rPr lang="en-US" sz="1800" dirty="0"/>
              <a:t>Draw insights from the Consumer Financial Protection Bureau’s 2016 Financial Well-being survey </a:t>
            </a:r>
          </a:p>
          <a:p>
            <a:r>
              <a:rPr lang="en-US" sz="1800" dirty="0"/>
              <a:t>To gain understanding on what behaviors, habits or factors influence a healthy or poor financial well-being</a:t>
            </a:r>
          </a:p>
          <a:p>
            <a:r>
              <a:rPr lang="en-US" sz="1800" dirty="0"/>
              <a:t>Understand what Financial Well-being is</a:t>
            </a:r>
          </a:p>
          <a:p>
            <a:endParaRPr lang="en-US" sz="1800" dirty="0"/>
          </a:p>
          <a:p>
            <a:endParaRPr lang="en-US" sz="18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0857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875C19A-1AAE-476A-A316-A2CF92D76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Financial Well-Being?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EF2BC084-E6DB-4DE7-B309-042A85EBA7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44500" y="2892123"/>
            <a:ext cx="6718300" cy="282916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>
                <a:latin typeface="+mj-lt"/>
              </a:rPr>
              <a:t>More specifically, an individual’s financial well-being corresponds to the extent to which the individual feels that he or she: </a:t>
            </a:r>
          </a:p>
          <a:p>
            <a:r>
              <a:rPr lang="en-US" sz="1800" dirty="0">
                <a:latin typeface="+mj-lt"/>
              </a:rPr>
              <a:t>(1) has control of day-to-day and month-to-month finances; </a:t>
            </a:r>
          </a:p>
          <a:p>
            <a:r>
              <a:rPr lang="en-US" sz="1800" dirty="0">
                <a:latin typeface="+mj-lt"/>
              </a:rPr>
              <a:t>(2) has the capacity to absorb a financial shock; </a:t>
            </a:r>
          </a:p>
          <a:p>
            <a:r>
              <a:rPr lang="en-US" sz="1800" dirty="0">
                <a:latin typeface="+mj-lt"/>
              </a:rPr>
              <a:t>(3) is on track to meet financial goals; and </a:t>
            </a:r>
          </a:p>
          <a:p>
            <a:r>
              <a:rPr lang="en-US" sz="1800" dirty="0">
                <a:latin typeface="+mj-lt"/>
              </a:rPr>
              <a:t>(4) has the freedom to make choices that allow enjoyment of life.</a:t>
            </a:r>
          </a:p>
          <a:p>
            <a:endParaRPr lang="en-US" sz="1800" dirty="0">
              <a:latin typeface="+mj-lt"/>
            </a:endParaRPr>
          </a:p>
          <a:p>
            <a:pPr marL="0" indent="0">
              <a:buNone/>
            </a:pPr>
            <a:endParaRPr lang="en-US" sz="1800" dirty="0">
              <a:latin typeface="+mj-lt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BE9800F6-D571-48C4-8466-12AA1ADB6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96B62F-A560-B719-7A39-43899C75F037}"/>
              </a:ext>
            </a:extLst>
          </p:cNvPr>
          <p:cNvSpPr txBox="1"/>
          <p:nvPr/>
        </p:nvSpPr>
        <p:spPr>
          <a:xfrm>
            <a:off x="522215" y="1433380"/>
            <a:ext cx="713693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 u="none" strike="noStrike" baseline="0" dirty="0">
                <a:solidFill>
                  <a:schemeClr val="bg1"/>
                </a:solidFill>
                <a:latin typeface="+mj-lt"/>
              </a:rPr>
              <a:t>Financial well-being </a:t>
            </a:r>
            <a:r>
              <a:rPr lang="en-US" sz="2000" b="0" i="1" u="none" strike="noStrike" baseline="0" dirty="0">
                <a:solidFill>
                  <a:schemeClr val="bg1"/>
                </a:solidFill>
                <a:latin typeface="+mj-lt"/>
              </a:rPr>
              <a:t>is a state of being wherein a person can fully meet current and ongoing financial obligations, can feel secure in their financial future and is able to make choices that allow them to enjoy life.</a:t>
            </a:r>
            <a:endParaRPr lang="en-US" sz="2000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5812956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9D0AC3-82E2-EB6D-5F7E-657F0CD083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29388DC-AE73-8E5A-A5CE-DDC66D461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63D6C4-4840-40CC-AC84-17E24B3B7BDE}" type="slidenum">
              <a:rPr lang="en-US" noProof="0" smtClean="0"/>
              <a:pPr/>
              <a:t>9</a:t>
            </a:fld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85446BB-E29F-2979-9EEB-FC43449351A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sz="2000" dirty="0">
                <a:latin typeface="+mj-lt"/>
              </a:rPr>
              <a:t>My Background</a:t>
            </a:r>
          </a:p>
          <a:p>
            <a:r>
              <a:rPr lang="en-US" sz="2000" dirty="0">
                <a:latin typeface="+mj-lt"/>
              </a:rPr>
              <a:t>Project Introduction</a:t>
            </a:r>
          </a:p>
          <a:p>
            <a:r>
              <a:rPr lang="en-US" sz="2800" b="1" u="sng" dirty="0">
                <a:latin typeface="+mj-lt"/>
              </a:rPr>
              <a:t>Methods Used</a:t>
            </a:r>
          </a:p>
          <a:p>
            <a:r>
              <a:rPr lang="en-US" sz="2000" dirty="0">
                <a:latin typeface="+mj-lt"/>
              </a:rPr>
              <a:t>Results</a:t>
            </a:r>
          </a:p>
          <a:p>
            <a:r>
              <a:rPr lang="en-US" sz="2000" dirty="0">
                <a:latin typeface="+mj-lt"/>
              </a:rPr>
              <a:t>Summary</a:t>
            </a:r>
          </a:p>
          <a:p>
            <a:r>
              <a:rPr lang="en-US" sz="2000" dirty="0">
                <a:latin typeface="+mj-lt"/>
              </a:rPr>
              <a:t>Conclusions</a:t>
            </a:r>
          </a:p>
          <a:p>
            <a:r>
              <a:rPr lang="en-US" sz="2000" dirty="0">
                <a:latin typeface="+mj-lt"/>
              </a:rPr>
              <a:t>Questions</a:t>
            </a:r>
          </a:p>
        </p:txBody>
      </p:sp>
    </p:spTree>
    <p:extLst>
      <p:ext uri="{BB962C8B-B14F-4D97-AF65-F5344CB8AC3E}">
        <p14:creationId xmlns:p14="http://schemas.microsoft.com/office/powerpoint/2010/main" val="1718056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2">
      <a:dk1>
        <a:srgbClr val="000000"/>
      </a:dk1>
      <a:lt1>
        <a:srgbClr val="FFFFFF"/>
      </a:lt1>
      <a:dk2>
        <a:srgbClr val="6D6E71"/>
      </a:dk2>
      <a:lt2>
        <a:srgbClr val="58595B"/>
      </a:lt2>
      <a:accent1>
        <a:srgbClr val="0065A4"/>
      </a:accent1>
      <a:accent2>
        <a:srgbClr val="47C3D3"/>
      </a:accent2>
      <a:accent3>
        <a:srgbClr val="8F2D63"/>
      </a:accent3>
      <a:accent4>
        <a:srgbClr val="1A6871"/>
      </a:accent4>
      <a:accent5>
        <a:srgbClr val="0C4360"/>
      </a:accent5>
      <a:accent6>
        <a:srgbClr val="F47735"/>
      </a:accent6>
      <a:hlink>
        <a:srgbClr val="00559A"/>
      </a:hlink>
      <a:folHlink>
        <a:srgbClr val="595851"/>
      </a:folHlink>
    </a:clrScheme>
    <a:fontScheme name="Custom 3">
      <a:majorFont>
        <a:latin typeface="Trebuchet MS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66687569_Modern blue presentation_AAS_v5" id="{C7B59113-CD15-4341-96CA-86E715D5BE98}" vid="{5A8FDAEB-3DF3-4B3C-A708-49813F8D6F8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291512c1ee715ab617f4c07df79fc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8256c27c40ca5c40ce1cf6c44f0205df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C103400-4A22-4E35-B588-4C4D426389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B26E0C9-B2AA-42E6-97B6-E1B7D9EAF12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5757914-1161-4661-9696-421FD6935CDD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Modern blue presentation</Template>
  <TotalTime>1838</TotalTime>
  <Words>1423</Words>
  <Application>Microsoft Office PowerPoint</Application>
  <PresentationFormat>Widescreen</PresentationFormat>
  <Paragraphs>233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Trade Gothic LT Pro</vt:lpstr>
      <vt:lpstr>Trebuchet MS</vt:lpstr>
      <vt:lpstr>Office Theme</vt:lpstr>
      <vt:lpstr>Are we set up for financial success?</vt:lpstr>
      <vt:lpstr>Agenda</vt:lpstr>
      <vt:lpstr>Agenda</vt:lpstr>
      <vt:lpstr>My Background</vt:lpstr>
      <vt:lpstr>Agenda</vt:lpstr>
      <vt:lpstr>PowerPoint Presentation</vt:lpstr>
      <vt:lpstr>Purpose</vt:lpstr>
      <vt:lpstr>What is Financial Well-Being?</vt:lpstr>
      <vt:lpstr>Agenda</vt:lpstr>
      <vt:lpstr>Data</vt:lpstr>
      <vt:lpstr>How is Financial Well-Being measured?</vt:lpstr>
      <vt:lpstr>How’s the Financial Well-being scores distributed?</vt:lpstr>
      <vt:lpstr>How is Financial skill measured?</vt:lpstr>
      <vt:lpstr>How’s the Financial skill scale scores distributed?</vt:lpstr>
      <vt:lpstr>Methods Used</vt:lpstr>
      <vt:lpstr>Agenda</vt:lpstr>
      <vt:lpstr>Results</vt:lpstr>
      <vt:lpstr>Q1. How does the Financial Skill score correlate to the Financial Well-being score?</vt:lpstr>
      <vt:lpstr>Q2. How does FS1_7 "I know how to make myself save" correlate to SAVINGSRANGES “how much money do you have in savings today”?</vt:lpstr>
      <vt:lpstr>Q3. How does PAREDUC Influence current income PPINCIMP?</vt:lpstr>
      <vt:lpstr>Q3 Cont… Independent Chi-Square Analysis – Crosstable</vt:lpstr>
      <vt:lpstr>Q3 Cont… Independent Chi-Square Analysis – Post Hocs</vt:lpstr>
      <vt:lpstr>Q4. Is there a difference in PPINCIMP based on whether the participant sets FINGOALS or not?</vt:lpstr>
      <vt:lpstr>Q5. How does the FWBscore compare between the top third and bottom third income brackets?</vt:lpstr>
      <vt:lpstr>PowerPoint Presentation</vt:lpstr>
      <vt:lpstr>Q6 Calculating the error rate to find the best model</vt:lpstr>
      <vt:lpstr>PowerPoint Presentation</vt:lpstr>
      <vt:lpstr>Agenda</vt:lpstr>
      <vt:lpstr>Summary</vt:lpstr>
      <vt:lpstr>Agenda</vt:lpstr>
      <vt:lpstr>Conclusions</vt:lpstr>
      <vt:lpstr>Agenda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Here</dc:title>
  <dc:creator>Lucien Fuertes</dc:creator>
  <cp:lastModifiedBy>Lucien Fuertes</cp:lastModifiedBy>
  <cp:revision>83</cp:revision>
  <dcterms:created xsi:type="dcterms:W3CDTF">2022-09-06T03:42:28Z</dcterms:created>
  <dcterms:modified xsi:type="dcterms:W3CDTF">2022-09-13T05:10:42Z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